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8" r:id="rId5"/>
  </p:sldMasterIdLst>
  <p:notesMasterIdLst>
    <p:notesMasterId r:id="rId33"/>
  </p:notesMasterIdLst>
  <p:sldIdLst>
    <p:sldId id="474" r:id="rId6"/>
    <p:sldId id="475" r:id="rId7"/>
    <p:sldId id="476" r:id="rId8"/>
    <p:sldId id="477" r:id="rId9"/>
    <p:sldId id="478" r:id="rId10"/>
    <p:sldId id="473" r:id="rId11"/>
    <p:sldId id="479" r:id="rId12"/>
    <p:sldId id="480" r:id="rId13"/>
    <p:sldId id="277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3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E"/>
    <a:srgbClr val="B2D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0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A1F8B-868D-4EAA-9016-5F9556ADBD0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D0CA-A0F9-4D06-B7F2-B75B02F6452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7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017FB9-9CC9-4CAE-B5BB-F12458164D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28307" y="4755865"/>
            <a:ext cx="6623740" cy="150319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dirty="0">
                <a:latin typeface="Palatino Linotype" panose="02040502050505030304" pitchFamily="18" charset="0"/>
              </a:rPr>
              <a:t>Підзаголовок</a:t>
            </a:r>
            <a:endParaRPr lang="en-US" dirty="0">
              <a:latin typeface="Palatino Linotype" panose="0204050205050503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F2DC00-E728-4948-A3EB-172347F11EAA}"/>
              </a:ext>
            </a:extLst>
          </p:cNvPr>
          <p:cNvGrpSpPr/>
          <p:nvPr userDrawn="1"/>
        </p:nvGrpSpPr>
        <p:grpSpPr>
          <a:xfrm>
            <a:off x="645855" y="469965"/>
            <a:ext cx="4029916" cy="652398"/>
            <a:chOff x="782880" y="790571"/>
            <a:chExt cx="4904608" cy="794001"/>
          </a:xfrm>
        </p:grpSpPr>
        <p:pic>
          <p:nvPicPr>
            <p:cNvPr id="7" name="Рисунок 10" descr="Зображення, що містить годинник,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24A0495D-7848-4DCE-B456-8D593AC7F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312" y="947543"/>
              <a:ext cx="1073361" cy="450149"/>
            </a:xfrm>
            <a:prstGeom prst="rect">
              <a:avLst/>
            </a:prstGeom>
          </p:spPr>
        </p:pic>
        <p:pic>
          <p:nvPicPr>
            <p:cNvPr id="8" name="Рисунок 11" descr="Зображення, що містить гра&#10;&#10;Автоматично згенерований опис">
              <a:extLst>
                <a:ext uri="{FF2B5EF4-FFF2-40B4-BE49-F238E27FC236}">
                  <a16:creationId xmlns:a16="http://schemas.microsoft.com/office/drawing/2014/main" id="{6D01683B-15C3-4FF8-8D3D-8B433541A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646" y="863517"/>
              <a:ext cx="1211842" cy="721055"/>
            </a:xfrm>
            <a:prstGeom prst="rect">
              <a:avLst/>
            </a:prstGeom>
          </p:spPr>
        </p:pic>
        <p:pic>
          <p:nvPicPr>
            <p:cNvPr id="9" name="Рисунок 4">
              <a:extLst>
                <a:ext uri="{FF2B5EF4-FFF2-40B4-BE49-F238E27FC236}">
                  <a16:creationId xmlns:a16="http://schemas.microsoft.com/office/drawing/2014/main" id="{C4D83222-4D0C-4720-A175-8A6F21AEC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82880" y="790571"/>
              <a:ext cx="1987296" cy="77724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ACA8BB8-6702-40A5-80E7-E9FDF108AB8B}"/>
              </a:ext>
            </a:extLst>
          </p:cNvPr>
          <p:cNvSpPr txBox="1"/>
          <p:nvPr userDrawn="1"/>
        </p:nvSpPr>
        <p:spPr>
          <a:xfrm>
            <a:off x="4858390" y="558399"/>
            <a:ext cx="580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Palatino Linotype" panose="02040502050505030304" pitchFamily="18" charset="0"/>
              </a:rPr>
              <a:t>Швейцарсько-українська</a:t>
            </a:r>
            <a:r>
              <a:rPr lang="ru-RU" sz="1400" dirty="0">
                <a:latin typeface="Palatino Linotype" panose="02040502050505030304" pitchFamily="18" charset="0"/>
              </a:rPr>
              <a:t> </a:t>
            </a:r>
            <a:r>
              <a:rPr lang="ru-RU" sz="1400" dirty="0" err="1">
                <a:latin typeface="Palatino Linotype" panose="02040502050505030304" pitchFamily="18" charset="0"/>
              </a:rPr>
              <a:t>програма</a:t>
            </a:r>
            <a:r>
              <a:rPr lang="ru-RU" sz="1400" dirty="0">
                <a:latin typeface="Palatino Linotype" panose="02040502050505030304" pitchFamily="18" charset="0"/>
              </a:rPr>
              <a:t> «</a:t>
            </a:r>
            <a:r>
              <a:rPr lang="ru-RU" sz="1400" dirty="0" err="1">
                <a:latin typeface="Palatino Linotype" panose="02040502050505030304" pitchFamily="18" charset="0"/>
              </a:rPr>
              <a:t>Розвиток</a:t>
            </a:r>
            <a:r>
              <a:rPr lang="ru-RU" sz="1400" dirty="0">
                <a:latin typeface="Palatino Linotype" panose="02040502050505030304" pitchFamily="18" charset="0"/>
              </a:rPr>
              <a:t> </a:t>
            </a:r>
            <a:r>
              <a:rPr lang="ru-RU" sz="1400" dirty="0" err="1">
                <a:latin typeface="Palatino Linotype" panose="02040502050505030304" pitchFamily="18" charset="0"/>
              </a:rPr>
              <a:t>торгівлі</a:t>
            </a:r>
            <a:r>
              <a:rPr lang="ru-RU" sz="1400" dirty="0">
                <a:latin typeface="Palatino Linotype" panose="02040502050505030304" pitchFamily="18" charset="0"/>
              </a:rPr>
              <a:t> з </a:t>
            </a:r>
            <a:r>
              <a:rPr lang="ru-RU" sz="1400" dirty="0" err="1">
                <a:latin typeface="Palatino Linotype" panose="02040502050505030304" pitchFamily="18" charset="0"/>
              </a:rPr>
              <a:t>вищою</a:t>
            </a:r>
            <a:r>
              <a:rPr lang="ru-RU" sz="1400" dirty="0">
                <a:latin typeface="Palatino Linotype" panose="02040502050505030304" pitchFamily="18" charset="0"/>
              </a:rPr>
              <a:t> </a:t>
            </a:r>
            <a:r>
              <a:rPr lang="ru-RU" sz="1400" dirty="0" err="1">
                <a:latin typeface="Palatino Linotype" panose="02040502050505030304" pitchFamily="18" charset="0"/>
              </a:rPr>
              <a:t>доданою</a:t>
            </a:r>
            <a:r>
              <a:rPr lang="ru-RU" sz="1400" dirty="0">
                <a:latin typeface="Palatino Linotype" panose="02040502050505030304" pitchFamily="18" charset="0"/>
              </a:rPr>
              <a:t> </a:t>
            </a:r>
            <a:r>
              <a:rPr lang="ru-RU" sz="1400" dirty="0" err="1">
                <a:latin typeface="Palatino Linotype" panose="02040502050505030304" pitchFamily="18" charset="0"/>
              </a:rPr>
              <a:t>вартістю</a:t>
            </a:r>
            <a:r>
              <a:rPr lang="ru-RU" sz="1400" dirty="0">
                <a:latin typeface="Palatino Linotype" panose="02040502050505030304" pitchFamily="18" charset="0"/>
              </a:rPr>
              <a:t> в </a:t>
            </a:r>
            <a:r>
              <a:rPr lang="ru-RU" sz="1400" dirty="0" err="1">
                <a:latin typeface="Palatino Linotype" panose="02040502050505030304" pitchFamily="18" charset="0"/>
              </a:rPr>
              <a:t>органічному</a:t>
            </a:r>
            <a:r>
              <a:rPr lang="ru-RU" sz="1400" dirty="0">
                <a:latin typeface="Palatino Linotype" panose="02040502050505030304" pitchFamily="18" charset="0"/>
              </a:rPr>
              <a:t> та молочному секторах України»</a:t>
            </a:r>
          </a:p>
        </p:txBody>
      </p:sp>
      <p:cxnSp>
        <p:nvCxnSpPr>
          <p:cNvPr id="21" name="Пряма сполучна лінія 38">
            <a:extLst>
              <a:ext uri="{FF2B5EF4-FFF2-40B4-BE49-F238E27FC236}">
                <a16:creationId xmlns:a16="http://schemas.microsoft.com/office/drawing/2014/main" id="{F287B7BB-1E14-47D9-93BD-450C1DA8BAA8}"/>
              </a:ext>
            </a:extLst>
          </p:cNvPr>
          <p:cNvCxnSpPr>
            <a:cxnSpLocks/>
          </p:cNvCxnSpPr>
          <p:nvPr userDrawn="1"/>
        </p:nvCxnSpPr>
        <p:spPr>
          <a:xfrm>
            <a:off x="1339702" y="2604682"/>
            <a:ext cx="0" cy="1658974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 сполучна лінія 40">
            <a:extLst>
              <a:ext uri="{FF2B5EF4-FFF2-40B4-BE49-F238E27FC236}">
                <a16:creationId xmlns:a16="http://schemas.microsoft.com/office/drawing/2014/main" id="{63776149-AD95-47B9-9F24-7BC315509C38}"/>
              </a:ext>
            </a:extLst>
          </p:cNvPr>
          <p:cNvCxnSpPr>
            <a:cxnSpLocks/>
          </p:cNvCxnSpPr>
          <p:nvPr userDrawn="1"/>
        </p:nvCxnSpPr>
        <p:spPr>
          <a:xfrm>
            <a:off x="1428307" y="2604682"/>
            <a:ext cx="0" cy="1658974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 сполучна лінія 31">
            <a:extLst>
              <a:ext uri="{FF2B5EF4-FFF2-40B4-BE49-F238E27FC236}">
                <a16:creationId xmlns:a16="http://schemas.microsoft.com/office/drawing/2014/main" id="{A60C1EA3-E383-458F-9930-3AA668C151EC}"/>
              </a:ext>
            </a:extLst>
          </p:cNvPr>
          <p:cNvCxnSpPr/>
          <p:nvPr userDrawn="1"/>
        </p:nvCxnSpPr>
        <p:spPr>
          <a:xfrm>
            <a:off x="1428307" y="4664258"/>
            <a:ext cx="4185684" cy="0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962637F-C1B9-475D-B3FB-3EB6D2389DB8}"/>
              </a:ext>
            </a:extLst>
          </p:cNvPr>
          <p:cNvGrpSpPr/>
          <p:nvPr userDrawn="1"/>
        </p:nvGrpSpPr>
        <p:grpSpPr>
          <a:xfrm>
            <a:off x="10894644" y="-3504"/>
            <a:ext cx="1305793" cy="6862617"/>
            <a:chOff x="10894644" y="-3504"/>
            <a:chExt cx="1305793" cy="6862617"/>
          </a:xfrm>
        </p:grpSpPr>
        <p:sp>
          <p:nvSpPr>
            <p:cNvPr id="12" name="Прямокутник 27">
              <a:extLst>
                <a:ext uri="{FF2B5EF4-FFF2-40B4-BE49-F238E27FC236}">
                  <a16:creationId xmlns:a16="http://schemas.microsoft.com/office/drawing/2014/main" id="{ABEEFB85-8FCE-44D2-9EC6-3212A1049A6C}"/>
                </a:ext>
              </a:extLst>
            </p:cNvPr>
            <p:cNvSpPr/>
            <p:nvPr/>
          </p:nvSpPr>
          <p:spPr>
            <a:xfrm>
              <a:off x="10894644" y="-3504"/>
              <a:ext cx="1297355" cy="6861504"/>
            </a:xfrm>
            <a:prstGeom prst="rect">
              <a:avLst/>
            </a:prstGeom>
            <a:solidFill>
              <a:srgbClr val="B2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8" descr="Зображення, що містить їжа, чашка, стіл, сидить&#10;&#10;Автоматично згенерований опис">
              <a:extLst>
                <a:ext uri="{FF2B5EF4-FFF2-40B4-BE49-F238E27FC236}">
                  <a16:creationId xmlns:a16="http://schemas.microsoft.com/office/drawing/2014/main" id="{8C125037-22CA-419F-BE63-75D4C7D1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2" y="616"/>
              <a:ext cx="937231" cy="1714346"/>
            </a:xfrm>
            <a:prstGeom prst="rect">
              <a:avLst/>
            </a:prstGeom>
          </p:spPr>
        </p:pic>
        <p:pic>
          <p:nvPicPr>
            <p:cNvPr id="15" name="Рисунок 20" descr="Зображення, що містить їжа, чашка, вода, з’їдений&#10;&#10;Автоматично згенерований опис">
              <a:extLst>
                <a:ext uri="{FF2B5EF4-FFF2-40B4-BE49-F238E27FC236}">
                  <a16:creationId xmlns:a16="http://schemas.microsoft.com/office/drawing/2014/main" id="{9D02E738-DD1A-47A5-A384-0703022BC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2" y="1714962"/>
              <a:ext cx="940555" cy="1714346"/>
            </a:xfrm>
            <a:prstGeom prst="rect">
              <a:avLst/>
            </a:prstGeom>
          </p:spPr>
        </p:pic>
        <p:pic>
          <p:nvPicPr>
            <p:cNvPr id="16" name="Рисунок 24" descr="Зображення, що містить їжа, фрукт, стіл, страва&#10;&#10;Автоматично згенерований опис">
              <a:extLst>
                <a:ext uri="{FF2B5EF4-FFF2-40B4-BE49-F238E27FC236}">
                  <a16:creationId xmlns:a16="http://schemas.microsoft.com/office/drawing/2014/main" id="{D8C311CB-430E-4D33-80A5-1CF2A7275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" r="2614"/>
            <a:stretch/>
          </p:blipFill>
          <p:spPr>
            <a:xfrm>
              <a:off x="11258271" y="3431537"/>
              <a:ext cx="933470" cy="1714346"/>
            </a:xfrm>
            <a:prstGeom prst="rect">
              <a:avLst/>
            </a:prstGeom>
          </p:spPr>
        </p:pic>
        <p:pic>
          <p:nvPicPr>
            <p:cNvPr id="6" name="Picture 5" descr="A picture containing doughnut, donut, food, indoor&#10;&#10;Description automatically generated">
              <a:extLst>
                <a:ext uri="{FF2B5EF4-FFF2-40B4-BE49-F238E27FC236}">
                  <a16:creationId xmlns:a16="http://schemas.microsoft.com/office/drawing/2014/main" id="{41E4DA98-EBF0-4938-9A01-C8FBBF7D58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91" t="37654" r="3" b="46010"/>
            <a:stretch/>
          </p:blipFill>
          <p:spPr>
            <a:xfrm>
              <a:off x="11258012" y="5143039"/>
              <a:ext cx="933539" cy="1716074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AB09A276-F510-4D39-8CE8-D5B72FB7F5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62295" y="1901110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3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1F6267E-C149-44CC-8B4C-2BC25EE8B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0" y="1828800"/>
            <a:ext cx="3657600" cy="2286000"/>
          </a:xfrm>
        </p:spPr>
        <p:txBody>
          <a:bodyPr/>
          <a:lstStyle/>
          <a:p>
            <a:r>
              <a:rPr lang="uk-UA" dirty="0">
                <a:latin typeface="Palatino Linotype" panose="02040502050505030304" pitchFamily="18" charset="0"/>
              </a:rPr>
              <a:t>Додайте заголовок слайда </a:t>
            </a:r>
            <a:r>
              <a:rPr lang="en-US" dirty="0">
                <a:latin typeface="Palatino Linotype" panose="02040502050505030304" pitchFamily="18" charset="0"/>
              </a:rPr>
              <a:t>- 5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88D234CB-03CC-4F96-AD78-4E4A3398E8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19213C-D097-48A5-9C10-97E3432B70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5163" y="849313"/>
            <a:ext cx="7315200" cy="50022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7776B8-5635-4FDE-BC4E-9C69910969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2700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2B4B7DAB-B63B-4ECD-BFDC-0F8295C82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5" b="19120"/>
          <a:stretch/>
        </p:blipFill>
        <p:spPr>
          <a:xfrm>
            <a:off x="6590426" y="3861399"/>
            <a:ext cx="2092842" cy="1348756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B559F61D-7638-401F-BDE8-C857922624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51" y="3856038"/>
            <a:ext cx="13493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2584EB-B93F-42B6-98BE-64D4B4185EF3}"/>
              </a:ext>
            </a:extLst>
          </p:cNvPr>
          <p:cNvSpPr txBox="1"/>
          <p:nvPr userDrawn="1"/>
        </p:nvSpPr>
        <p:spPr>
          <a:xfrm>
            <a:off x="2716567" y="2809302"/>
            <a:ext cx="7528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800" dirty="0">
                <a:latin typeface="Palatino Linotype" panose="02040502050505030304" pitchFamily="18" charset="0"/>
              </a:rPr>
              <a:t>Дякуємо за увагу!</a:t>
            </a:r>
            <a:endParaRPr lang="en-US" sz="3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2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QFTP - Quality Food Trade Program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42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DEF0-D927-4006-9543-633993682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989C0-4634-4BE1-A775-FF1DDEBF3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53D98-3C05-454A-A969-E05C3CF2E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D00C4-DBF4-4DE8-B12E-D4489D6B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C47AC-5BB5-4AD9-B98D-66DF7F1A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9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BEA2-6388-4E4F-A52F-DD159B81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84C2B-C4C6-4E5C-A644-B1A95D9C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12445-E48C-42E2-9B4F-B6C32832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9BA0F-1EA0-4807-A18D-CF9A434B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F5B9-B442-4C20-9BA7-CEDE98D0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6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BDE0-B98A-4518-AC81-B610F992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C6F3F-2885-47BE-B559-EEC271966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306B9-6D3A-404D-ABAA-21775397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EAACF-D15F-4979-9C47-AA7BF3E6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C391-8491-435B-86BC-5EC2C65A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AD66-729B-48EC-9AFA-DD7786CE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6741A-B006-4F76-9B86-9501ED329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5F127-9B7D-47DB-8F6C-36B9909FD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23397-0A33-43A9-81A5-B3676F20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42ADE-B18C-4F3A-B4F9-9DC79C7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108C3-49B6-47F2-AA88-2B43B993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EC18-392A-4E2C-8F82-DF7EAF86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B893-1832-4BFA-BF3B-84E527803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2F6D4-A2F0-468C-B751-5D3EE8D2D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76E0A-0B02-4590-9595-D8CDF4EA4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A892D-1146-4017-9F62-8E6DFE767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DF1A0-2F45-4324-BBD0-DBDF49D3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C9189-8D19-4465-8DF3-608854D0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45965-F0D3-4EE6-B24C-A8311747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6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E1939-7D81-4AD4-B55D-3572A1B94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01ACF-8EB9-4BDA-8E61-BEBBFA2A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22299-9D36-4A28-A367-EF03FE73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ADEC9-0BC8-42C8-8424-47F9ACC5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3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FCD66-5AC6-44B4-82F3-442B8644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FA309-4BF2-4444-99BB-A15022CB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31DF7-3D2E-4C56-8EBB-CF7EB5D1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0A9E-EB8F-44F7-817A-07D182D66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Макет заголовка та вмісту зі списком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7489-8734-4AD9-958D-3F466C654AB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Додайте сюди перший пункт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uk-UA" dirty="0">
                <a:latin typeface="Palatino Linotype" panose="02040502050505030304" pitchFamily="18" charset="0"/>
              </a:rPr>
              <a:t>Додайте сюди другий пункт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uk-UA" dirty="0">
                <a:latin typeface="Palatino Linotype" panose="02040502050505030304" pitchFamily="18" charset="0"/>
              </a:rPr>
              <a:t>Додайте сюди третій пункт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C1423C18-5808-4A19-A025-D8C2255EF569}"/>
              </a:ext>
            </a:extLst>
          </p:cNvPr>
          <p:cNvSpPr/>
          <p:nvPr userDrawn="1"/>
        </p:nvSpPr>
        <p:spPr bwMode="auto">
          <a:xfrm>
            <a:off x="-1" y="0"/>
            <a:ext cx="5394121" cy="372140"/>
          </a:xfrm>
          <a:prstGeom prst="rect">
            <a:avLst/>
          </a:prstGeom>
          <a:solidFill>
            <a:srgbClr val="B2D23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Пряма сполучна лінія 31">
            <a:extLst>
              <a:ext uri="{FF2B5EF4-FFF2-40B4-BE49-F238E27FC236}">
                <a16:creationId xmlns:a16="http://schemas.microsoft.com/office/drawing/2014/main" id="{52EC73D7-89D4-4EE0-9126-D0ED72ABF3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5382"/>
            <a:ext cx="9478818" cy="0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B0593-C8BF-490D-B772-4A0BD9E06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66545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9E16-21CC-4CED-9319-530BD321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C649-37EB-4DBF-B3F5-B39F00068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A309A-3A5E-447F-A4E0-8A2A57C63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E618D-6238-44E4-BBB1-C86272C6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AE5C1-B341-47C2-989F-A4B8A5F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8B3EF-5C7B-4594-A393-CD335128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81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3BB8-A240-4C7B-98D2-F5B469AF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E53D7-EE91-42A8-BD25-DF21640AE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6EF4F-F2B4-4578-A37F-7F1FE3A74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292A5-A581-4813-8ABA-2EFD84CE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C5DFD-46F4-4C6C-853E-CB159883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76F43-66B1-43DF-A94F-A03A45E9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22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5F8F-C0F9-497D-9CF5-246C0763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A8963-5E4B-48FE-9BE9-744A6D939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BB97-8AEA-42FB-9DAC-FF4C9FEE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E51B4-A980-45F9-B3DE-29BF3FC5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B47E6-0191-49A0-8A5C-E48922E3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3C789-E2A7-4016-9816-C5574917B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185DF-6D95-4B53-977D-AB3A6C99E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A29EC-2280-4991-887B-22D92EEA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7A06A-4C52-4948-AF57-685FFBF7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D9113-E346-4F5A-8819-C8A9B603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732754-79F2-4616-9228-19F6B9AC5744}"/>
              </a:ext>
            </a:extLst>
          </p:cNvPr>
          <p:cNvSpPr/>
          <p:nvPr userDrawn="1"/>
        </p:nvSpPr>
        <p:spPr>
          <a:xfrm>
            <a:off x="1" y="0"/>
            <a:ext cx="6019799" cy="6176964"/>
          </a:xfrm>
          <a:prstGeom prst="rect">
            <a:avLst/>
          </a:prstGeom>
          <a:solidFill>
            <a:srgbClr val="B2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89BCA-6B32-4F3B-9AE7-093E91A5E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>
                <a:latin typeface="Palatino Linotype" panose="02040502050505030304" pitchFamily="18" charset="0"/>
              </a:rPr>
              <a:t>Два контент-макета з таблицею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7619-440C-4986-929A-AF12392DB78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0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Додайте сюди перший пункт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uk-UA" dirty="0">
                <a:latin typeface="Palatino Linotype" panose="02040502050505030304" pitchFamily="18" charset="0"/>
              </a:rPr>
              <a:t>Додайте сюди другий пункт</a:t>
            </a:r>
            <a:endParaRPr lang="en-US" dirty="0">
              <a:latin typeface="Palatino Linotype" panose="02040502050505030304" pitchFamily="18" charset="0"/>
            </a:endParaRPr>
          </a:p>
          <a:p>
            <a:r>
              <a:rPr lang="uk-UA" dirty="0">
                <a:latin typeface="Palatino Linotype" panose="02040502050505030304" pitchFamily="18" charset="0"/>
              </a:rPr>
              <a:t>Додайте сюди третій пункт</a:t>
            </a:r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20" name="Пряма сполучна лінія 31">
            <a:extLst>
              <a:ext uri="{FF2B5EF4-FFF2-40B4-BE49-F238E27FC236}">
                <a16:creationId xmlns:a16="http://schemas.microsoft.com/office/drawing/2014/main" id="{AA27696D-853C-4F39-ADA4-F332DEE7758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5382"/>
            <a:ext cx="9478818" cy="0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AA8C4F6-8656-4905-ABF9-159F31478F7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373813" y="1825625"/>
            <a:ext cx="4868862" cy="4351338"/>
          </a:xfrm>
        </p:spPr>
        <p:txBody>
          <a:bodyPr/>
          <a:lstStyle/>
          <a:p>
            <a:r>
              <a:rPr lang="uk-UA"/>
              <a:t>Вставлення таблиці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762AB-453D-4533-B615-701C8827C5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2010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0A9E-EB8F-44F7-817A-07D182D66C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00257"/>
          </a:xfrm>
        </p:spPr>
        <p:txBody>
          <a:bodyPr/>
          <a:lstStyle>
            <a:lvl1pPr>
              <a:defRPr sz="34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Макет заголовка та вмісту а допомогою </a:t>
            </a:r>
            <a:r>
              <a:rPr lang="en-US" dirty="0">
                <a:latin typeface="Palatino Linotype" panose="02040502050505030304" pitchFamily="18" charset="0"/>
              </a:rPr>
              <a:t>SmartArt</a:t>
            </a:r>
            <a:endParaRPr lang="en-US" dirty="0"/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C1423C18-5808-4A19-A025-D8C2255EF569}"/>
              </a:ext>
            </a:extLst>
          </p:cNvPr>
          <p:cNvSpPr/>
          <p:nvPr userDrawn="1"/>
        </p:nvSpPr>
        <p:spPr bwMode="auto">
          <a:xfrm>
            <a:off x="-1" y="0"/>
            <a:ext cx="5394121" cy="372140"/>
          </a:xfrm>
          <a:prstGeom prst="rect">
            <a:avLst/>
          </a:prstGeom>
          <a:solidFill>
            <a:srgbClr val="B2D23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4" name="Пряма сполучна лінія 31">
            <a:extLst>
              <a:ext uri="{FF2B5EF4-FFF2-40B4-BE49-F238E27FC236}">
                <a16:creationId xmlns:a16="http://schemas.microsoft.com/office/drawing/2014/main" id="{52EC73D7-89D4-4EE0-9126-D0ED72ABF3D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5382"/>
            <a:ext cx="9478818" cy="0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9F026BA4-B86A-458F-BAB0-74706B393E4E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38200" y="1763713"/>
            <a:ext cx="10515600" cy="3946525"/>
          </a:xfrm>
        </p:spPr>
        <p:txBody>
          <a:bodyPr/>
          <a:lstStyle/>
          <a:p>
            <a:r>
              <a:rPr lang="uk-UA"/>
              <a:t>Клацніть піктограму, щоб додати рисунок SmartArt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30DA9-E8F7-484A-9E06-B0201399AF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376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E75A-2051-47DE-BBAA-19097F588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Додайте заголовок слайда - 1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A0F45-36E2-4DDA-A86F-5650B48073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2BAA8-0B5F-4321-A77D-807D44C1B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DC5C18-0662-4CC3-BC78-D7476FC58892}"/>
              </a:ext>
            </a:extLst>
          </p:cNvPr>
          <p:cNvGrpSpPr/>
          <p:nvPr userDrawn="1"/>
        </p:nvGrpSpPr>
        <p:grpSpPr>
          <a:xfrm>
            <a:off x="10894644" y="-3504"/>
            <a:ext cx="1305793" cy="6862617"/>
            <a:chOff x="10894644" y="-3504"/>
            <a:chExt cx="1305793" cy="6862617"/>
          </a:xfrm>
        </p:grpSpPr>
        <p:sp>
          <p:nvSpPr>
            <p:cNvPr id="12" name="Прямокутник 27">
              <a:extLst>
                <a:ext uri="{FF2B5EF4-FFF2-40B4-BE49-F238E27FC236}">
                  <a16:creationId xmlns:a16="http://schemas.microsoft.com/office/drawing/2014/main" id="{5A1A478A-7570-47CB-BF22-EA78F09F7D43}"/>
                </a:ext>
              </a:extLst>
            </p:cNvPr>
            <p:cNvSpPr/>
            <p:nvPr/>
          </p:nvSpPr>
          <p:spPr>
            <a:xfrm>
              <a:off x="10894644" y="-3504"/>
              <a:ext cx="1297355" cy="6861504"/>
            </a:xfrm>
            <a:prstGeom prst="rect">
              <a:avLst/>
            </a:prstGeom>
            <a:solidFill>
              <a:srgbClr val="B2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8" descr="Зображення, що містить їжа, чашка, стіл, сидить&#10;&#10;Автоматично згенерований опис">
              <a:extLst>
                <a:ext uri="{FF2B5EF4-FFF2-40B4-BE49-F238E27FC236}">
                  <a16:creationId xmlns:a16="http://schemas.microsoft.com/office/drawing/2014/main" id="{A64D605F-917F-4C1A-9CBB-64C614D93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2" y="616"/>
              <a:ext cx="937231" cy="1714346"/>
            </a:xfrm>
            <a:prstGeom prst="rect">
              <a:avLst/>
            </a:prstGeom>
          </p:spPr>
        </p:pic>
        <p:pic>
          <p:nvPicPr>
            <p:cNvPr id="14" name="Рисунок 20" descr="Зображення, що містить їжа, чашка, вода, з’їдений&#10;&#10;Автоматично згенерований опис">
              <a:extLst>
                <a:ext uri="{FF2B5EF4-FFF2-40B4-BE49-F238E27FC236}">
                  <a16:creationId xmlns:a16="http://schemas.microsoft.com/office/drawing/2014/main" id="{6C3D6DD1-D33A-4687-BFB6-BCD787CB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2" y="1714962"/>
              <a:ext cx="940555" cy="1714346"/>
            </a:xfrm>
            <a:prstGeom prst="rect">
              <a:avLst/>
            </a:prstGeom>
          </p:spPr>
        </p:pic>
        <p:pic>
          <p:nvPicPr>
            <p:cNvPr id="15" name="Рисунок 24" descr="Зображення, що містить їжа, фрукт, стіл, страва&#10;&#10;Автоматично згенерований опис">
              <a:extLst>
                <a:ext uri="{FF2B5EF4-FFF2-40B4-BE49-F238E27FC236}">
                  <a16:creationId xmlns:a16="http://schemas.microsoft.com/office/drawing/2014/main" id="{BA3B31B6-829F-4937-B239-DC5797D17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" r="2614"/>
            <a:stretch/>
          </p:blipFill>
          <p:spPr>
            <a:xfrm>
              <a:off x="11258271" y="3431537"/>
              <a:ext cx="933470" cy="1714346"/>
            </a:xfrm>
            <a:prstGeom prst="rect">
              <a:avLst/>
            </a:prstGeom>
          </p:spPr>
        </p:pic>
        <p:pic>
          <p:nvPicPr>
            <p:cNvPr id="16" name="Picture 15" descr="A picture containing doughnut, donut, food, indoor&#10;&#10;Description automatically generated">
              <a:extLst>
                <a:ext uri="{FF2B5EF4-FFF2-40B4-BE49-F238E27FC236}">
                  <a16:creationId xmlns:a16="http://schemas.microsoft.com/office/drawing/2014/main" id="{0D76DA5C-3A17-4F69-A128-9B50C65439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91" t="37654" r="3" b="46010"/>
            <a:stretch/>
          </p:blipFill>
          <p:spPr>
            <a:xfrm>
              <a:off x="11258012" y="5143039"/>
              <a:ext cx="933539" cy="1716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08953-8090-411E-81E3-FD9DAC838E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E7807-C3CC-4EB4-9BF2-2201FE60B2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30900-0EE3-4C7B-8EC4-885E5F99602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A20F7-CA3C-454E-8921-1726E81F4D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F2412-5A37-40FF-BEF8-D798576CE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>
                <a:latin typeface="Palatino Linotype" panose="02040502050505030304" pitchFamily="18" charset="0"/>
              </a:rPr>
              <a:t>Додайте заголовок слайда - 2</a:t>
            </a:r>
            <a:endParaRPr lang="en-US" dirty="0"/>
          </a:p>
        </p:txBody>
      </p:sp>
      <p:cxnSp>
        <p:nvCxnSpPr>
          <p:cNvPr id="13" name="Пряма сполучна лінія 31">
            <a:extLst>
              <a:ext uri="{FF2B5EF4-FFF2-40B4-BE49-F238E27FC236}">
                <a16:creationId xmlns:a16="http://schemas.microsoft.com/office/drawing/2014/main" id="{A5D92DF9-A472-406B-AAE7-5E063272F07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5382"/>
            <a:ext cx="9478818" cy="0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AADF45-E4EA-46B6-8A5B-FEA09BF1D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9493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8DF6-B7EE-40F6-B399-9E7D4F4C9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 dirty="0">
                <a:latin typeface="Palatino Linotype" panose="02040502050505030304" pitchFamily="18" charset="0"/>
              </a:rPr>
              <a:t>Додайте заголовок слайда - 3</a:t>
            </a:r>
            <a:endParaRPr lang="en-US" dirty="0"/>
          </a:p>
        </p:txBody>
      </p:sp>
      <p:cxnSp>
        <p:nvCxnSpPr>
          <p:cNvPr id="7" name="Пряма сполучна лінія 31">
            <a:extLst>
              <a:ext uri="{FF2B5EF4-FFF2-40B4-BE49-F238E27FC236}">
                <a16:creationId xmlns:a16="http://schemas.microsoft.com/office/drawing/2014/main" id="{C1BE00E0-8BE2-4D62-B499-8EF57E84E69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5382"/>
            <a:ext cx="9478818" cy="0"/>
          </a:xfrm>
          <a:prstGeom prst="line">
            <a:avLst/>
          </a:prstGeom>
          <a:ln>
            <a:solidFill>
              <a:srgbClr val="B2D23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2C782-AADF-470D-9677-CD0A931663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4808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21FDF-1390-4E4A-A5F1-1C43899C9A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102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309C73EB-C2EF-4EF1-B4C5-340F68D66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640" y="1005840"/>
            <a:ext cx="7223760" cy="4937760"/>
          </a:xfrm>
        </p:spPr>
        <p:txBody>
          <a:bodyPr/>
          <a:lstStyle>
            <a:lvl1pPr>
              <a:defRPr sz="20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DB83EE2-14AE-41F4-BF9B-FE7EAB103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0" y="1828800"/>
            <a:ext cx="3657600" cy="2286000"/>
          </a:xfrm>
        </p:spPr>
        <p:txBody>
          <a:bodyPr/>
          <a:lstStyle/>
          <a:p>
            <a:r>
              <a:rPr lang="uk-UA" dirty="0">
                <a:latin typeface="Palatino Linotype" panose="02040502050505030304" pitchFamily="18" charset="0"/>
              </a:rPr>
              <a:t>Додайте заголовок слайда </a:t>
            </a:r>
            <a:r>
              <a:rPr lang="en-US" dirty="0">
                <a:latin typeface="Palatino Linotype" panose="02040502050505030304" pitchFamily="18" charset="0"/>
              </a:rPr>
              <a:t>- 4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69EDC187-30DD-4F44-9219-ADCFFC7054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38160" y="4206240"/>
            <a:ext cx="3657600" cy="1645920"/>
          </a:xfr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uk-UA" dirty="0">
                <a:latin typeface="Palatino Linotype" panose="02040502050505030304" pitchFamily="18" charset="0"/>
              </a:rPr>
              <a:t>Текст слайду</a:t>
            </a:r>
            <a:endParaRPr lang="en-IN" dirty="0">
              <a:latin typeface="Palatino Linotype" panose="02040502050505030304" pitchFamily="18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B81AC8-225C-45F6-AA8C-A131DECE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4022" y="6356350"/>
            <a:ext cx="469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66BC-E0C6-4D7D-AE6B-54DA4F0802EA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EE732-5D20-4FD7-9323-7C2344BC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78818" cy="900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24FC3-C8EC-48A9-8575-74876E049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7598F25B-6C99-4C00-8664-E58010F152BE}"/>
              </a:ext>
            </a:extLst>
          </p:cNvPr>
          <p:cNvSpPr/>
          <p:nvPr userDrawn="1"/>
        </p:nvSpPr>
        <p:spPr bwMode="auto">
          <a:xfrm>
            <a:off x="-1" y="0"/>
            <a:ext cx="5394121" cy="372140"/>
          </a:xfrm>
          <a:prstGeom prst="rect">
            <a:avLst/>
          </a:prstGeom>
          <a:solidFill>
            <a:srgbClr val="B2D235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419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A98C5B-3AF4-48B1-8E98-1355E8560AA8}"/>
              </a:ext>
            </a:extLst>
          </p:cNvPr>
          <p:cNvGrpSpPr/>
          <p:nvPr userDrawn="1"/>
        </p:nvGrpSpPr>
        <p:grpSpPr>
          <a:xfrm>
            <a:off x="989123" y="6313672"/>
            <a:ext cx="2616200" cy="423533"/>
            <a:chOff x="782880" y="790571"/>
            <a:chExt cx="4904608" cy="794001"/>
          </a:xfrm>
        </p:grpSpPr>
        <p:pic>
          <p:nvPicPr>
            <p:cNvPr id="9" name="Рисунок 10" descr="Зображення, що містить годинник, малювання&#10;&#10;Автоматично згенерований опис">
              <a:extLst>
                <a:ext uri="{FF2B5EF4-FFF2-40B4-BE49-F238E27FC236}">
                  <a16:creationId xmlns:a16="http://schemas.microsoft.com/office/drawing/2014/main" id="{94278F93-B06B-4728-8F60-0428119D0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312" y="947543"/>
              <a:ext cx="1073361" cy="450149"/>
            </a:xfrm>
            <a:prstGeom prst="rect">
              <a:avLst/>
            </a:prstGeom>
          </p:spPr>
        </p:pic>
        <p:pic>
          <p:nvPicPr>
            <p:cNvPr id="10" name="Рисунок 11" descr="Зображення, що містить гра&#10;&#10;Автоматично згенерований опис">
              <a:extLst>
                <a:ext uri="{FF2B5EF4-FFF2-40B4-BE49-F238E27FC236}">
                  <a16:creationId xmlns:a16="http://schemas.microsoft.com/office/drawing/2014/main" id="{21E79D16-78A3-460C-B94E-D5D9E628AE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646" y="863517"/>
              <a:ext cx="1211842" cy="721055"/>
            </a:xfrm>
            <a:prstGeom prst="rect">
              <a:avLst/>
            </a:prstGeom>
          </p:spPr>
        </p:pic>
        <p:pic>
          <p:nvPicPr>
            <p:cNvPr id="11" name="Рисунок 4">
              <a:extLst>
                <a:ext uri="{FF2B5EF4-FFF2-40B4-BE49-F238E27FC236}">
                  <a16:creationId xmlns:a16="http://schemas.microsoft.com/office/drawing/2014/main" id="{3875C09F-71E4-425B-A64C-966135CBF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782880" y="790571"/>
              <a:ext cx="1987296" cy="777240"/>
            </a:xfrm>
            <a:prstGeom prst="rect">
              <a:avLst/>
            </a:prstGeom>
          </p:spPr>
        </p:pic>
      </p:grp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7894F7-8407-45EB-AC0F-799AE159DA4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87" y="6392256"/>
            <a:ext cx="7315834" cy="396274"/>
          </a:xfrm>
          <a:prstGeom prst="rect">
            <a:avLst/>
          </a:prstGeom>
        </p:spPr>
      </p:pic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A672BDA6-F16F-4B8C-B919-9ACFCBD153D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0919534" y="6356350"/>
            <a:ext cx="4342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45E6FC4A-F95C-4177-A0B2-0C8DDC9E8ABF}" type="slidenum">
              <a:rPr lang="en-US" smtClean="0"/>
              <a:pPr/>
              <a:t>‹№›</a:t>
            </a:fld>
            <a:endParaRPr lang="en-US" sz="9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221CB-99FB-49FC-86A8-D310EF684247}"/>
              </a:ext>
            </a:extLst>
          </p:cNvPr>
          <p:cNvGrpSpPr/>
          <p:nvPr userDrawn="1"/>
        </p:nvGrpSpPr>
        <p:grpSpPr>
          <a:xfrm>
            <a:off x="0" y="3769140"/>
            <a:ext cx="697735" cy="3088860"/>
            <a:chOff x="0" y="3769140"/>
            <a:chExt cx="697735" cy="3088860"/>
          </a:xfrm>
        </p:grpSpPr>
        <p:pic>
          <p:nvPicPr>
            <p:cNvPr id="14" name="Picture 13" descr="A picture containing furniture, table, worktable&#10;&#10;Description automatically generated">
              <a:extLst>
                <a:ext uri="{FF2B5EF4-FFF2-40B4-BE49-F238E27FC236}">
                  <a16:creationId xmlns:a16="http://schemas.microsoft.com/office/drawing/2014/main" id="{B0BDA468-35C9-4742-9FA0-377B6D2B4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9140"/>
              <a:ext cx="685800" cy="2217420"/>
            </a:xfrm>
            <a:prstGeom prst="rect">
              <a:avLst/>
            </a:prstGeom>
          </p:spPr>
        </p:pic>
        <p:pic>
          <p:nvPicPr>
            <p:cNvPr id="15" name="Picture 14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C6D8F4B1-49F1-4F4C-A345-07B48C8606A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3" t="18358" r="62701" b="21515"/>
            <a:stretch/>
          </p:blipFill>
          <p:spPr>
            <a:xfrm>
              <a:off x="0" y="5509595"/>
              <a:ext cx="697735" cy="1348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59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51" r:id="rId5"/>
    <p:sldLayoutId id="2147483653" r:id="rId6"/>
    <p:sldLayoutId id="2147483654" r:id="rId7"/>
    <p:sldLayoutId id="2147483655" r:id="rId8"/>
    <p:sldLayoutId id="2147483675" r:id="rId9"/>
    <p:sldLayoutId id="2147483676" r:id="rId10"/>
    <p:sldLayoutId id="2147483677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242E7-B8BC-4F05-A359-0ED84CF5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2DE34-50E6-4455-B052-4FD0F5BBC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258-DEED-414E-AAED-82DCBFB2F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05E-6CB9-4480-ADE2-F10AC8968CE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0FD5D-4897-469E-B0DD-C19CA6897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2DD8E-47E3-44F5-9780-2BBA55714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38B7-7ED2-45FA-920B-3CC7718A001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970-2019-%D0%BF" TargetMode="External"/><Relationship Id="rId7" Type="http://schemas.openxmlformats.org/officeDocument/2006/relationships/hyperlink" Target="https://zakon.rada.gov.ua/laws/show/z0805-20#Text" TargetMode="External"/><Relationship Id="rId2" Type="http://schemas.openxmlformats.org/officeDocument/2006/relationships/hyperlink" Target="https://zakon.rada.gov.ua/laws/show/2496-1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akon.rada.gov.ua/laws/show/z0506-20#Text" TargetMode="External"/><Relationship Id="rId5" Type="http://schemas.openxmlformats.org/officeDocument/2006/relationships/hyperlink" Target="https://zakon.rada.gov.ua/laws/show/1032-2020%D0%BF#Text" TargetMode="External"/><Relationship Id="rId4" Type="http://schemas.openxmlformats.org/officeDocument/2006/relationships/hyperlink" Target="https://zakon.rada.gov.ua/laws/show/87-2020-%D0%B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763-20#Text" TargetMode="External"/><Relationship Id="rId2" Type="http://schemas.openxmlformats.org/officeDocument/2006/relationships/hyperlink" Target="https://zakon.rada.gov.ua/laws/show/z0261-1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zakon.rada.gov.ua/laws/show/z0081-21#Text" TargetMode="External"/><Relationship Id="rId5" Type="http://schemas.openxmlformats.org/officeDocument/2006/relationships/hyperlink" Target="https://zakon.rada.gov.ua/laws/show/z1475-22#n9" TargetMode="External"/><Relationship Id="rId4" Type="http://schemas.openxmlformats.org/officeDocument/2006/relationships/hyperlink" Target="https://zakon.rada.gov.ua/laws/show/z0173-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005-2021-%D0%BF#Text" TargetMode="External"/><Relationship Id="rId2" Type="http://schemas.openxmlformats.org/officeDocument/2006/relationships/hyperlink" Target="https://zakon.rada.gov.ua/rada/show/102-2022-%D0%BF#Text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zakon.rada.gov.ua/laws/show/z0669-22#n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0525-23#Text" TargetMode="External"/><Relationship Id="rId2" Type="http://schemas.openxmlformats.org/officeDocument/2006/relationships/hyperlink" Target="https://zakon.rada.gov.ua/laws/show/z0365-23#Text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inagro.gov.ua/napryamki/organichne-virobnictvo/zakonodavstvo-u-sferi-organichnogo-virobnictva-obigu-ta-markuvannya-organichnoyi-produkciyi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BBE7-D531-414D-9B7D-09914D2D5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337" y="3300548"/>
            <a:ext cx="9144000" cy="1212882"/>
          </a:xfrm>
        </p:spPr>
        <p:txBody>
          <a:bodyPr>
            <a:noAutofit/>
          </a:bodyPr>
          <a:lstStyle/>
          <a:p>
            <a:r>
              <a:rPr lang="uk-UA" sz="2800" b="1" dirty="0"/>
              <a:t>Актуальні</a:t>
            </a:r>
            <a:r>
              <a:rPr lang="ru-RU" sz="2800" b="1" dirty="0"/>
              <a:t> питання та відповіді щодо вимог органічного законодавства України (Закон України «Про основні </a:t>
            </a:r>
            <a:r>
              <a:rPr lang="ru-RU" sz="2800" b="1" dirty="0" err="1"/>
              <a:t>принципи</a:t>
            </a:r>
            <a:r>
              <a:rPr lang="ru-RU" sz="2800" b="1" dirty="0"/>
              <a:t> та </a:t>
            </a:r>
            <a:r>
              <a:rPr lang="ru-RU" sz="2800" b="1" dirty="0" err="1"/>
              <a:t>вимоги</a:t>
            </a:r>
            <a:r>
              <a:rPr lang="ru-RU" sz="2800" b="1" dirty="0"/>
              <a:t> до органічного </a:t>
            </a:r>
            <a:r>
              <a:rPr lang="ru-RU" sz="2800" b="1" dirty="0" err="1"/>
              <a:t>виробництва</a:t>
            </a:r>
            <a:r>
              <a:rPr lang="ru-RU" sz="2800" b="1" dirty="0"/>
              <a:t>, </a:t>
            </a:r>
            <a:r>
              <a:rPr lang="ru-RU" sz="2800" b="1" dirty="0" err="1"/>
              <a:t>обігу</a:t>
            </a:r>
            <a:r>
              <a:rPr lang="ru-RU" sz="2800" b="1" dirty="0"/>
              <a:t> та </a:t>
            </a:r>
            <a:r>
              <a:rPr lang="ru-RU" sz="2800" b="1" dirty="0" err="1"/>
              <a:t>маркування</a:t>
            </a:r>
            <a:r>
              <a:rPr lang="ru-RU" sz="2800" b="1" dirty="0"/>
              <a:t> </a:t>
            </a:r>
            <a:r>
              <a:rPr lang="ru-RU" sz="2800" b="1" dirty="0" err="1"/>
              <a:t>органічної</a:t>
            </a:r>
            <a:r>
              <a:rPr lang="ru-RU" sz="2800" b="1" dirty="0"/>
              <a:t> </a:t>
            </a:r>
            <a:r>
              <a:rPr lang="ru-RU" sz="2800" b="1" dirty="0" err="1"/>
              <a:t>продукції</a:t>
            </a:r>
            <a:r>
              <a:rPr lang="ru-RU" sz="2800" b="1" dirty="0"/>
              <a:t>» та </a:t>
            </a:r>
            <a:r>
              <a:rPr lang="ru-RU" sz="2800" b="1" dirty="0" err="1"/>
              <a:t>відповідні</a:t>
            </a:r>
            <a:r>
              <a:rPr lang="ru-RU" sz="2800" b="1" dirty="0"/>
              <a:t> </a:t>
            </a:r>
            <a:r>
              <a:rPr lang="ru-RU" sz="2800" b="1" dirty="0" err="1"/>
              <a:t>підзаконні</a:t>
            </a:r>
            <a:r>
              <a:rPr lang="ru-RU" sz="2800" b="1" dirty="0"/>
              <a:t> </a:t>
            </a:r>
            <a:r>
              <a:rPr lang="ru-RU" sz="2800" b="1" dirty="0" err="1"/>
              <a:t>акти</a:t>
            </a:r>
            <a:r>
              <a:rPr lang="ru-RU" sz="2800" b="1" dirty="0"/>
              <a:t>)</a:t>
            </a:r>
            <a:endParaRPr lang="en-US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F4497-087C-4517-BAA6-DA523ED9A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Юрій Оглашенний,</a:t>
            </a:r>
          </a:p>
          <a:p>
            <a:r>
              <a:rPr lang="uk-UA" dirty="0"/>
              <a:t>головний експерт органічного компоненту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2234" y="1123406"/>
            <a:ext cx="10873509" cy="51100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ПРЕДМЕТ, СФЕРА ДІЇ, ТЕРМІНИ ТА ВИЗНАЧЕННЯ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	Чи можуть харчові добавки бути органічними?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	Чи можна використовувати термін «</a:t>
            </a:r>
            <a:r>
              <a:rPr lang="uk-UA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біо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для маркування миючих засобів?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	Чи можуть алкогольні напої бути сертифікованими як органічні?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	Чи може добриво бути сертифіковане як органічне?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	Чи можуть гриби бути сертифіковані як органічні?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	Чи можна використовувати державний логотип для органічної продукції для маркування крему, що містить органічну олію </a:t>
            </a:r>
            <a:r>
              <a:rPr lang="uk-UA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ши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7)	Чи може </a:t>
            </a:r>
            <a:r>
              <a:rPr lang="uk-UA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спіруліна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бути сертифікована як органічна?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8)	Чи можуть заклади громадського харчування бути сертифіковані як органічні?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10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3365" y="516379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8554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2235" y="1123406"/>
            <a:ext cx="10651566" cy="51100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ПРЕДМЕТ, СФЕРА ДІЇ, ТЕРМІНИ ТА ВИЗНАЧЕННЯ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	Чи може дія органічного законодавства поширюватися на пекарню чи м’ясну крамницю?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10)	Чи може сфера дії органічного законодавства поширюватися на матеріал, що контактує за харчовим продуктом, який виготовлений з органічних сільськогосподарських інгредієнтів?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11)	Чи є можливість сертифікувати ефірні олії як органічні?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12)	Чи може продукт, який складається з субстратів для грибів та тканин для вирощування, бути сертифікованим як органічний?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13)	Чи можуть коноплі чи рослини </a:t>
            </a:r>
            <a:r>
              <a:rPr lang="uk-UA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Cannabis</a:t>
            </a:r>
            <a:r>
              <a:rPr lang="uk-U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sativa</a:t>
            </a:r>
            <a:r>
              <a:rPr lang="uk-U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підпадати під сферу дії органічного законодавства?</a:t>
            </a:r>
            <a:endParaRPr lang="uk-UA" sz="1800" b="1" i="0" dirty="0">
              <a:effectLst/>
              <a:latin typeface="+mn-lt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11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3365" y="516379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310453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3177" y="819401"/>
            <a:ext cx="11564981" cy="51100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МАРКУВАННЯ І ЛОГОТИП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Як виглядає державний логотип для органічної продукції 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Що означає логотип для органічної продукції 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Що потрібно взяти до уваги при використанні державного логотипа для органічної продукції?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Чи є використання державного логотипа для органічної продукції обов’язковим, і, якщо так, чи може він співіснувати з іншими національними і приватними логотипами?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Для яких продуктів не можна використовувати державний логотип для органічної продукції?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 Яку додаткову інформацію потрібно обов’язково вказувати при використанні державного логотипа для органічної продукції?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7) Де потрібно розміщувати обов’язкову додаткову інформацію у разі використання на маркуванні державного логотипа для органічної продукції?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8) Які технічні аспекти розміщення логотипа на упаковці?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 Чи можна зменшувати розмір логотипа для дуже маленьких упаковок?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10) Чи можу я використовувати логотип для органічної продукції  у брошурі, присвяченій косметичній продукції?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11) Чи можна вказувати в переліку інгредієнтів, які інгредієнти є органічними?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12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0291" y="334294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398064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3728" y="873980"/>
            <a:ext cx="11525457" cy="51100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МАРКУВАННЯ І ЛОГОТИП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12) Чи можу я використовувати логотип для органічної продукції  в чорно-білому кольорі, і чи можна його використовувати у формі наклейки?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13) Чи можна вказувати на лицевій стороні упаковки переробленого харчового продукту «продукт містить органічний інгредієнт»?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14) Чи може органічний інжир (що становить 75% всього продукту), вкритий неорганічним шоколадом (25% всього продукту), маркуватися як органічний?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15) Чи можна наносити державний логотип для органічної продукції  на обкладинку музичного альбому?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16) Як потрібно графічно відображати державний логотип на продукції?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17) Чи можна назву «органічний продукт» на державному логотипі наносити англійською мовою?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18) Яким чином відображати інформацію біля державного логотипа?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19) Чи існує база даних чи каталог компаній, які виробляють сертифіковані органічні продукти відповідно до українського законодавства?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20) Чи можна одночасно використовувати державний логотип разом із логотипами інших видів органічної сертифікації?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13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0748" y="272539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5272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2234" y="1123406"/>
            <a:ext cx="10873509" cy="51100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МАРКУВАННЯ І ЛОГОТИП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21) Чи можна використовувати логотип для органічної продукції  в меню свого ресторану?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22) Які обов’язкові позначення повинні використовуватися у маркуванні нефасованих органічних продуктів?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23) Чи може звичайна особа використовувати і публікувати державний логотип для органічної продукції у публікації чи на </a:t>
            </a:r>
            <a:r>
              <a:rPr lang="uk-UA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вебсайті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25) Чи можна використовувати терміни, що посилаються на органічне виробництво, в загальній назві переробленого харчового продукту, основним інгредієнтом якого є продукт мисливства або рибальства?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26) Чи можна відтворювати державний логотип для органічної продукції у контексті музейної виставки кави?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27) Чи може бути використаний державний логотип органічної продукції для маркування імпортованих продуктів?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14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3365" y="516379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42241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1554" y="1123406"/>
            <a:ext cx="11538857" cy="51100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СИСТЕМА СЕРТИФІКАЦІЇ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Чи може людина купувати трави у сертифікованої органічної компанії, а потім фасувати їх у капсули на рослинній основі у власній упаковці і з власним маркуванням, а згодом продавати фасований продукт з органічним маркуванням і логотипом?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Як може невеликий виробник органічного меду отримати дозвіл на використання органічної сертифікації і яка буде вартість?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Чи повинні оператори, які займаються оптовою торгівлею лише фасованих продуктів, бути сертифіковані як органічні, щоб продавати свою продукцію представникам роздрібної торгівлі?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Чи повинен оператор, який продає органічні продукти через інтернет (наприклад, через онлайн-платформу), отримувати «органічну сертифікацію», чи це еквівалентно продажу продуктів у магазині?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Чи можна виключити інтернет-платформу з системи контролю органічного виробництва, коли мова йде про фасовані органічні продукти, які не піддаватимуться будь-яким модифікаціям і є готовими для кінцевого споживача?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 Чи можуть органічні продукти, сертифіковані відповідно до законодавства України продаватися через інтернет і як?</a:t>
            </a:r>
            <a:endParaRPr lang="uk-UA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15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3365" y="516379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9231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1554" y="1123406"/>
            <a:ext cx="11434355" cy="511004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СИСТЕМА СЕРТИФІКАЦІЇ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Чи може людина купувати трави у сертифікованої органічної компанії, а потім фасувати їх у капсули на рослинній основі у власній упаковці і з власним маркуванням, а згодом продавати фасований продукт з органічним маркуванням і логотипом?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Як може невеликий виробник органічного меду отримати дозвіл на використання органічної сертифікації і яка буде вартість?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Чи повинні оператори, які займаються оптовою торгівлею лише фасованих продуктів, бути сертифіковані як органічні, щоб продавати свою продукцію представникам роздрібної торгівлі?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Чи повинен оператор, який продає органічні продукти через інтернет (наприклад, через онлайн-платформу), отримувати «органічну сертифікацію», чи це еквівалентно продажу продуктів у магазині?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Чи можна виключити інтернет-платформу з системи контролю органічного виробництва, коли мова йде про фасовані органічні продукти, які не піддаватимуться будь-яким модифікаціям і є готовими для кінцевого споживача?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uk-UA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 Чи можуть органічні продукти, сертифіковані відповідно до законодавства України продаватися через інтернет і як?</a:t>
            </a:r>
            <a:endParaRPr lang="uk-UA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16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3365" y="516379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27263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48938" y="1178780"/>
            <a:ext cx="10937965" cy="4664671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ПРАВИЛА ВИРОБНИЦТВА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4.1. ЗАГАЛЬНІ ПРАВИЛА ВИРОБНИЦТВА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Що може статися у випадку забруднення органічних сільськогосподарських угідь хімікатами, які використовують сусіди, які працюють як неорганічні фермери?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Як уникати використання та можливої присутності генетично модифікованих організмів (ГМО) в органічному виробництві?	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Чи можуть </a:t>
            </a:r>
            <a:r>
              <a:rPr lang="uk-UA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родентициди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використовуватися в органічному виробництві?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Чи можна використовувати водопровідну воду в органічному виробництві?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Чи можна використовувати іонізуюче випромінювання в органічному виробництві?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 Які максимальні дозволені рівні залишків пестицидів застосовуються до органічних продуктів?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7) Чи можна вирощувати декоративні рослини і прянощі «над землею» і чи можуть вони бути сертифіковані як органічні?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17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83506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8011" y="1358536"/>
            <a:ext cx="10101943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ПРАВИЛА ВИРОБНИЦТВА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4.1. ЗАГАЛЬНІ ПРАВИЛА ВИРОБНИЦТВА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8) Чи можливо вирощувати </a:t>
            </a:r>
            <a:r>
              <a:rPr lang="uk-UA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мікрозелень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органічно?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 Чи відповідає система вертикального землеробства принципам органічного виробництва?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10) Чи можна використовувати УФ-випромінювання в органічному грибівництві для підвищення вмісту вітаміну D?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11) Чи може в одному виробничому підрозділі відбуватися паралельне виробництво органічних і неорганічних грибів?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12) Чи можна використовувати неорганічну солому в органічному виробництві?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15) Чи дозволяється використовувати гербіциди в органічному виробництві?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16) Чи можна використовувати електричний метод боротьби з бур’янами на органічних культурах?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18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0830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8011" y="1358536"/>
            <a:ext cx="10755086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4.2. ПРАВИЛА РОСЛИННИЦТВА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Які добрива можна використовувати в органічному сільському господарстві?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Які засоби захисту рослин (ЗЗР) дозволені в органічному виробництві і як видається дозвіл на їхнє використання?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Чи можуть качани цикорію, вирощені гідропонним методом, продаватися як органічні продукти?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Чи може потенційно нова технологія виробництва дешевих азотних добрив використовуватися в органічному сільському господарстві?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4а) Чи можна використовувати УФ-випромінювання під час </a:t>
            </a:r>
            <a:r>
              <a:rPr lang="uk-UA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післяврожайної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обробки плодоовочевої продукції, зокрема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UVB (280–315 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нм) або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UVC (100–280 </a:t>
            </a: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нм) випромінювання на овочах після збору для попередження псування, викликане грибком?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4б) Чи можливе гідропонне вирощування органічних рослин чи рослинної продукції?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періоду»?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19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235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</a:t>
            </a:fld>
            <a:endParaRPr lang="da-DK" altLang="ru-RU"/>
          </a:p>
        </p:txBody>
      </p:sp>
      <p:graphicFrame>
        <p:nvGraphicFramePr>
          <p:cNvPr id="5" name="Таблиця 7">
            <a:extLst>
              <a:ext uri="{FF2B5EF4-FFF2-40B4-BE49-F238E27FC236}">
                <a16:creationId xmlns:a16="http://schemas.microsoft.com/office/drawing/2014/main" id="{7518CBFD-2B1F-351E-4146-0254D9F04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08457"/>
              </p:ext>
            </p:extLst>
          </p:nvPr>
        </p:nvGraphicFramePr>
        <p:xfrm>
          <a:off x="398206" y="431800"/>
          <a:ext cx="11395588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794">
                  <a:extLst>
                    <a:ext uri="{9D8B030D-6E8A-4147-A177-3AD203B41FA5}">
                      <a16:colId xmlns:a16="http://schemas.microsoft.com/office/drawing/2014/main" val="2201050293"/>
                    </a:ext>
                  </a:extLst>
                </a:gridCol>
                <a:gridCol w="5697794">
                  <a:extLst>
                    <a:ext uri="{9D8B030D-6E8A-4147-A177-3AD203B41FA5}">
                      <a16:colId xmlns:a16="http://schemas.microsoft.com/office/drawing/2014/main" val="622777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Закон України № 2496-VIII від 10.07.2018 «Про основні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принципи та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вимоги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до органічного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обігу</a:t>
                      </a:r>
                      <a:r>
                        <a:rPr lang="ru-RU" sz="1800" b="1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та</a:t>
                      </a:r>
                    </a:p>
                    <a:p>
                      <a:r>
                        <a:rPr lang="uk-UA" sz="1800" b="1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маркування органічної продукції»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https://zakon.rada.gov.ua/laws/show/2496-19</a:t>
                      </a:r>
                      <a:r>
                        <a:rPr lang="uk-UA" sz="1800" b="0" i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2438" indent="0"/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Зміни з 26.10.2023, підстава 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ЗУ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3221-IX</a:t>
                      </a:r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від 30.06.2023 «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внесення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змін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до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деяких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законів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України щодо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вдосконалення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державного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регулювання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продовольчої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безпеки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розвитку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тваринництва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»</a:t>
                      </a:r>
                      <a:endParaRPr lang="uk-U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975347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2. Постанова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Кабінету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Міністрів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України від 23.10.2019 № 970 «Про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затвердження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Порядку (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детальних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правил) органічного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виробництва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обігу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органічної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продукції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»</a:t>
                      </a:r>
                    </a:p>
                    <a:p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3"/>
                        </a:rPr>
                        <a:t>https://zakon.rada.gov.ua/laws/show/970-2019-%D0%BF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3. Постанова Кабінету Міністрів України від 12.02.2020 № 87 «Про затвердження Порядку ведення Державного реєстру операторів, що здійснюють виробництво продукції відповідно до вимог законодавства у сфері органічного виробництва, обігу та маркування органічної продукції, Державного реєстру органів</a:t>
                      </a:r>
                    </a:p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сертифікації у сфері органічного виробництва та обігу органічної продукції, Державного реєстру органічного насіння і садивного матеріалу»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4"/>
                        </a:rPr>
                        <a:t>https://zakon.rada.gov.ua/laws/show/87-2020-%D0%BF</a:t>
                      </a:r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392015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r>
                        <a:rPr lang="uk-UA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4. Постанова Кабінету Міністрів України від 21.10.2020 № 1032 «Про затвердження Порядку сертифікації органічного виробництва та/або обігу органічної продукції та внесення змін до постанови Кабінету Міністрів України від 23.10.2019 № 970»</a:t>
                      </a:r>
                    </a:p>
                    <a:p>
                      <a:r>
                        <a:rPr lang="en-US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5"/>
                        </a:rPr>
                        <a:t>https://zakon.rada.gov.ua/laws/show/1032-2020%D0%BF#Text</a:t>
                      </a:r>
                      <a:r>
                        <a:rPr lang="uk-UA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667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5. Наказ Мінекономіки від 26.05.2020 № 985 «Про затвердження Порядку ведення Переліку органів іноземної сертифікації»</a:t>
                      </a:r>
                    </a:p>
                    <a:p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6"/>
                        </a:rPr>
                        <a:t>https://zakon.rada.gov.ua/laws/show/z0506-20#Text</a:t>
                      </a:r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6. Наказ Мінекономіки від 17.06.2020 № 1141 «Порядок розгляду апеляцій на рішення органів сертифікації»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7"/>
                        </a:rPr>
                        <a:t>https://zakon.rada.gov.ua/laws/show/z0805-20#Text</a:t>
                      </a:r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37651"/>
                  </a:ext>
                </a:extLst>
              </a:tr>
            </a:tbl>
          </a:graphicData>
        </a:graphic>
      </p:graphicFrame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24BF4BC2-618D-A0D4-5F01-FCC7EF2B4298}"/>
              </a:ext>
            </a:extLst>
          </p:cNvPr>
          <p:cNvSpPr/>
          <p:nvPr/>
        </p:nvSpPr>
        <p:spPr>
          <a:xfrm>
            <a:off x="5279923" y="1307690"/>
            <a:ext cx="1278193" cy="4522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8011" y="1358536"/>
            <a:ext cx="10101943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4.2. ПРАВИЛА РОСЛИННИЦТВА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4.2.1. НАСІННЯ І САДИВНИЙ МАТЕРІАЛ РОСЛИН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Чи можуть органічні фермери використовувати насіння, яке вони самі виростили?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Чи потрібно вирощувати насіння органічної пшениці протягом двох поколінь на повністю органічних землях, якщо воно походить від неорганічних «материнських рослин»?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Якщо неорганічне насіння однорічної культури (наприклад, соняшника) сіють в умовах органічного виробництва, чи може його «розсада» продаватися як «органічна» на підставі погодження сертифікаційного органу?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uk-UA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Чи створює застосування винятків з вимог до органічного виробництва щодо насіння і садивного матеріалу рослин несправжню конкуренцію з насінням і садивним матеріалом рослин «перехідного періоду»?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20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23454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137" y="940524"/>
            <a:ext cx="11469189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4.3 ПРАВИЛА ТВАРИННИЦТВА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замінники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молока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	Як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враховується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благополуччя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тварин?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	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завозити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тварин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розведення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господарствах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	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дозволяється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за правилами органічного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прив’язувати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корів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обмежений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період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часу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час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доїння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	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застосовується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законодавство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про основні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принципи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 органічного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кролів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кролячого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м’яса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	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пісок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єдиний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підстилки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загонах для свиней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7)	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застосовувати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обмеження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170 кг/га органічного азоту 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рік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8)	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облаштувати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зони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відкритому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повітрі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птиці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	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трактувати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щодо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випасання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доступу до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пасовищ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10)	Коли і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компетентні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повинні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дозволяти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видалення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рогових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зачатків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телят?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21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4461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137" y="940524"/>
            <a:ext cx="11469189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4.3 ПРАВИЛА ТВАРИННИЦТВА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худоба,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м’ясна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молочна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худоба,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постійно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утримуватися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прив’язі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12)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реалізовувати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угоду про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співпрацю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іншими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операторами щодо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внесення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органічного гною?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вводити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курчат 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господарства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утримують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курей-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несучок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одному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господарстві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зони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випасання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розводити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комах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годівлі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органічної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птиці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бджолярі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збирати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личинки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трутнів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людського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споживання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17) Яка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ситуація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максимальними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дозволеними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рівнями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залишків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дихлордифенілтрихлорметилметану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(ДДТ) 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жирі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тварин?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сумісна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вакцинація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запаху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кнурів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органічним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виробництвом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	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22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29589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137" y="940524"/>
            <a:ext cx="11329851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4.3 ПРАВИЛА ТВАРИННИЦТВА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19)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слід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розуміти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термін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«доросла тварина»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контексті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відсоткових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значень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оновленні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стада тваринами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господарств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є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наявність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вигульних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майданчиків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обов’язковою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птиці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одному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господарстві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зони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випасання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можлива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практика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видалення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рогів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рогових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зачатків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тварин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тваринництві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вводити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ссавців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господарство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бджолиний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віск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вхідного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продукту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endParaRPr lang="ru-RU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4.4. ПРАВИЛА ВИРОБНИЦТВА ВОДОРОСТЕЙ І ТВАРИН АКВАКУЛЬТУРИ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гормони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похідні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гормонів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органічній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аквакультурі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органічним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маточним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стадом?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endParaRPr lang="ru-RU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23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6659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138" y="940524"/>
            <a:ext cx="10337074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4.5. ХАРЧОВІ ПРОДУКТИ РОСЛИННИЦТВА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стевіол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глікозиди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E960) 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харчову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добавку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органічному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хімічні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речовини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процесі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обробки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харчових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продуктів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парою,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вівсяних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пластівців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певні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інгредієнти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стевіол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глікозиди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олія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середньоланцюгових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тригліцеридів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органічного шоколаду?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сорбат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калію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 ферментах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органічної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шоколадної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начинки?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дозволено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сульфіти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органічного виноградного соку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споживання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Розігрів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замороженого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готового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хліба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вважається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підготовкою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«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переробкою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відповідно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 органічного законодавства України,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підлягає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сертифікації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така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24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8660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9593" y="1116258"/>
            <a:ext cx="10337074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4.5. ХАРЧОВІ ПРОДУКТИ РОСЛИННИЦТВА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білки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пшениці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гороху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картоплі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освітлення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фруктових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соків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харчові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добавки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при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обробці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свіжих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фруктів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овочів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маркувати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харчові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добавки,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вироблені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вітамінів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мінералів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додавати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неорганічні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вітаміни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мультивітамінних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харчових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добавок,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марковані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як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ензими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харчових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продуктах?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літотамнію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Lithothamnium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calcareum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всіх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харчових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продуктах?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25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6210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4138" y="940524"/>
            <a:ext cx="10337074" cy="46254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4.6. КОРМИ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добавки до силосу у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виробництві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кормів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етилендіамінтетраоцтову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кислоту (ЕДТА) в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якості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кормової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добавки у кормах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птиці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endParaRPr lang="ru-RU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4.7. ВИНО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електродіаліз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для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стабілізації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вина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від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кристалічних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помутнінь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виробляти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деалкоголізоване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вино?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26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07" y="382000"/>
            <a:ext cx="11231418" cy="4851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6050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 title="Right border">
            <a:extLst>
              <a:ext uri="{FF2B5EF4-FFF2-40B4-BE49-F238E27FC236}">
                <a16:creationId xmlns:a16="http://schemas.microsoft.com/office/drawing/2014/main" id="{5C12DA14-1346-C13E-6E86-2A9B57A3A12D}"/>
              </a:ext>
            </a:extLst>
          </p:cNvPr>
          <p:cNvGrpSpPr/>
          <p:nvPr/>
        </p:nvGrpSpPr>
        <p:grpSpPr>
          <a:xfrm rot="5400000">
            <a:off x="5808919" y="474922"/>
            <a:ext cx="574160" cy="12192000"/>
            <a:chOff x="11476762" y="0"/>
            <a:chExt cx="729485" cy="6858953"/>
          </a:xfrm>
        </p:grpSpPr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30A5B89D-848C-6CD1-C691-0405DD155B09}"/>
                </a:ext>
              </a:extLst>
            </p:cNvPr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73AAABF6-D4AB-549F-55A3-12F6F567E7C2}"/>
                </a:ext>
              </a:extLst>
            </p:cNvPr>
            <p:cNvSpPr/>
            <p:nvPr/>
          </p:nvSpPr>
          <p:spPr>
            <a:xfrm flipH="1">
              <a:off x="12003529" y="953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93D703F-98A0-EE9C-BC0E-AA11E87381AD}"/>
              </a:ext>
            </a:extLst>
          </p:cNvPr>
          <p:cNvSpPr txBox="1">
            <a:spLocks/>
          </p:cNvSpPr>
          <p:nvPr/>
        </p:nvSpPr>
        <p:spPr>
          <a:xfrm>
            <a:off x="1844203" y="2084326"/>
            <a:ext cx="8503593" cy="1348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4000" kern="1200">
                <a:solidFill>
                  <a:schemeClr val="tx1">
                    <a:lumMod val="75000"/>
                  </a:schemeClr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r>
              <a:rPr lang="uk-UA" sz="5400" dirty="0"/>
              <a:t>Дякуємо за увагу!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92D282-6651-DB88-444A-778E51A0B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5" b="19120"/>
          <a:stretch/>
        </p:blipFill>
        <p:spPr>
          <a:xfrm>
            <a:off x="6590426" y="3861399"/>
            <a:ext cx="2092842" cy="1348756"/>
          </a:xfrm>
          <a:prstGeom prst="rect">
            <a:avLst/>
          </a:prstGeom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C19EA334-A6C5-D4DF-3D6C-B4B6A106B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51" y="3856038"/>
            <a:ext cx="13493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0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3</a:t>
            </a:fld>
            <a:endParaRPr lang="da-DK" altLang="ru-RU"/>
          </a:p>
        </p:txBody>
      </p:sp>
      <p:graphicFrame>
        <p:nvGraphicFramePr>
          <p:cNvPr id="5" name="Таблиця 7">
            <a:extLst>
              <a:ext uri="{FF2B5EF4-FFF2-40B4-BE49-F238E27FC236}">
                <a16:creationId xmlns:a16="http://schemas.microsoft.com/office/drawing/2014/main" id="{7518CBFD-2B1F-351E-4146-0254D9F04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38693"/>
              </p:ext>
            </p:extLst>
          </p:nvPr>
        </p:nvGraphicFramePr>
        <p:xfrm>
          <a:off x="796412" y="1119730"/>
          <a:ext cx="11395588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794">
                  <a:extLst>
                    <a:ext uri="{9D8B030D-6E8A-4147-A177-3AD203B41FA5}">
                      <a16:colId xmlns:a16="http://schemas.microsoft.com/office/drawing/2014/main" val="2201050293"/>
                    </a:ext>
                  </a:extLst>
                </a:gridCol>
                <a:gridCol w="5697794">
                  <a:extLst>
                    <a:ext uri="{9D8B030D-6E8A-4147-A177-3AD203B41FA5}">
                      <a16:colId xmlns:a16="http://schemas.microsoft.com/office/drawing/2014/main" val="622777897"/>
                    </a:ext>
                  </a:extLst>
                </a:gridCol>
              </a:tblGrid>
              <a:tr h="147205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7. Наказ </a:t>
                      </a:r>
                      <a:r>
                        <a:rPr lang="ru-RU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Мінагрополітики</a:t>
                      </a:r>
                      <a:r>
                        <a:rPr lang="ru-RU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від 22.02.2019 № 67 «Про </a:t>
                      </a:r>
                      <a:r>
                        <a:rPr lang="ru-RU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затвердження</a:t>
                      </a:r>
                      <a:r>
                        <a:rPr lang="ru-RU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державного логотипа для </a:t>
                      </a:r>
                      <a:r>
                        <a:rPr lang="ru-RU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органічної</a:t>
                      </a:r>
                      <a:r>
                        <a:rPr lang="ru-RU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продукції</a:t>
                      </a:r>
                      <a:r>
                        <a:rPr lang="ru-RU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»</a:t>
                      </a:r>
                    </a:p>
                    <a:p>
                      <a:r>
                        <a:rPr lang="ru-RU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2"/>
                        </a:rPr>
                        <a:t>https://zakon.rada.gov.ua/laws/show/z0261-19</a:t>
                      </a:r>
                      <a:r>
                        <a:rPr lang="ru-RU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8. Наказ Мінекономіки від 09.06.2020 № 1037 «Про затвердження Переліку речовин (інгредієнтів, компонентів), що дозволяється використовувати у процесі органічного виробництва та які дозволені до використання у гранично допустимих кількостях» </a:t>
                      </a:r>
                      <a:r>
                        <a:rPr lang="en-US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3"/>
                        </a:rPr>
                        <a:t>https://zakon.rada.gov.ua/laws/show/z0763-20#Text</a:t>
                      </a:r>
                      <a:r>
                        <a:rPr lang="uk-UA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0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9. Наказ Мінекономіки від 30.01.2020 № 109 «Про затвердження форми заявки на внесення до Державного реєстру органів сертифікації у сфері органічного виробництва та обігу органічної продукції»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4"/>
                        </a:rPr>
                        <a:t>https://zakon.rada.gov.ua/laws/show/z0173-20</a:t>
                      </a:r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10. Наказ Мінагрополітики від 03.10.2022 № 759 «Деякі питання звітності у сфері органічного виробництва, обігу та маркування органічної продукції»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5"/>
                        </a:rPr>
                        <a:t>https://zakon.rada.gov.ua/laws/show/z1475-22#n9</a:t>
                      </a:r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0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11. Наказ Мінекономіки від 31.12.2020 № 2833 «Вимоги до матеріально-технічної бази та інших об’єктів інфраструктури, необхідних для виконання функцій із сертифікації органічного виробництва та/або обігу органічної продукції» </a:t>
                      </a:r>
                      <a:r>
                        <a:rPr lang="en-US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6"/>
                        </a:rPr>
                        <a:t>https://zakon.rada.gov.ua/laws/show/z0081-21#Text</a:t>
                      </a:r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12. Наказ Мінагрополітики від 07.07.2022 № 433 (у редакції наказу Мінагрополітики від 09.02.2023 № 153) «Про внесення змін до складу комісії з підготовки та проведення кваліфікаційного іспиту для отримання свідоцтва інспектора з органічного виробництва</a:t>
                      </a:r>
                    </a:p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та/або обігу органічної продукції»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4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0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4</a:t>
            </a:fld>
            <a:endParaRPr lang="da-DK" altLang="ru-RU"/>
          </a:p>
        </p:txBody>
      </p:sp>
      <p:graphicFrame>
        <p:nvGraphicFramePr>
          <p:cNvPr id="5" name="Таблиця 7">
            <a:extLst>
              <a:ext uri="{FF2B5EF4-FFF2-40B4-BE49-F238E27FC236}">
                <a16:creationId xmlns:a16="http://schemas.microsoft.com/office/drawing/2014/main" id="{7518CBFD-2B1F-351E-4146-0254D9F04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0550"/>
              </p:ext>
            </p:extLst>
          </p:nvPr>
        </p:nvGraphicFramePr>
        <p:xfrm>
          <a:off x="594851" y="657614"/>
          <a:ext cx="113955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794">
                  <a:extLst>
                    <a:ext uri="{9D8B030D-6E8A-4147-A177-3AD203B41FA5}">
                      <a16:colId xmlns:a16="http://schemas.microsoft.com/office/drawing/2014/main" val="2201050293"/>
                    </a:ext>
                  </a:extLst>
                </a:gridCol>
                <a:gridCol w="5697794">
                  <a:extLst>
                    <a:ext uri="{9D8B030D-6E8A-4147-A177-3AD203B41FA5}">
                      <a16:colId xmlns:a16="http://schemas.microsoft.com/office/drawing/2014/main" val="622777897"/>
                    </a:ext>
                  </a:extLst>
                </a:gridCol>
              </a:tblGrid>
              <a:tr h="1472053"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rgbClr val="C00000"/>
                          </a:solidFill>
                        </a:rPr>
                        <a:t>13. Постанова Кабінету Міністрів України від 09.02.2022 № 102 «Про затвердження Порядку визначення періодичності здійснення планових заходів державного контролю відповідності діяльності операторів (</a:t>
                      </a:r>
                      <a:r>
                        <a:rPr lang="uk-UA" b="0" dirty="0" err="1">
                          <a:solidFill>
                            <a:srgbClr val="C00000"/>
                          </a:solidFill>
                        </a:rPr>
                        <a:t>потужностей</a:t>
                      </a:r>
                      <a:r>
                        <a:rPr lang="uk-UA" b="0" dirty="0">
                          <a:solidFill>
                            <a:srgbClr val="C00000"/>
                          </a:solidFill>
                        </a:rPr>
                        <a:t>) вимогам законодавства у сфері органічного виробництва, обігу та маркування органічної продукції, які здійснюються Державною службою з питань безпечності харчових продуктів та захисту споживачів, та критеріїв, за якими оцінюється ступінь ризику від її провадження»</a:t>
                      </a:r>
                    </a:p>
                    <a:p>
                      <a:r>
                        <a:rPr lang="en-US" b="0" dirty="0">
                          <a:solidFill>
                            <a:srgbClr val="C0000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https://zakon.rada.gov.ua/rada/show/102-2022-%D0%BF#Text</a:t>
                      </a:r>
                      <a:r>
                        <a:rPr lang="uk-UA" b="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rgbClr val="C00000"/>
                          </a:solidFill>
                        </a:rPr>
                        <a:t>14. Постанова Кабінету Міністрів України від 22.09.2021 № 1005 «Про затвердження критеріїв, за якими оцінюється ступінь ризику від провадження органом сертифікації господарської діяльності у сфері органічного виробництва, обігу та маркування органічної продукції і визначається періодичність здійснення планових заходів державного нагляду (контролю) Державною службою з питань безпечності харчових продуктів та захисту споживачів»</a:t>
                      </a:r>
                    </a:p>
                    <a:p>
                      <a:r>
                        <a:rPr lang="en-US" b="0" dirty="0">
                          <a:solidFill>
                            <a:srgbClr val="C0000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https://zakon.rada.gov.ua/laws/show/1005-2021-%D0%BF#Text</a:t>
                      </a:r>
                      <a:r>
                        <a:rPr lang="uk-UA" b="0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0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15. Наказ Мінагрополітики від 02.06.2022 № 326 «Про затвердження Порядку підтвердження спеціальних знань інспектора з органічного виробництва та/або обігу органічної продукції у сфері 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органічного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виробництва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» 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4"/>
                        </a:rPr>
                        <a:t>https://zakon.rada.gov.ua/laws/show/z0669-22#n8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16. Наказ Мінагрополітики від 07.07.2022 № 435 «Про внесення змін до складу апеляційної комісії з вирішення питань оскарження результатів кваліфікаційного іспиту для отримання свідоцтва</a:t>
                      </a:r>
                    </a:p>
                    <a:p>
                      <a:r>
                        <a:rPr lang="uk-UA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інспектора з органічного виробництва та/або обігу органічної продукції»</a:t>
                      </a:r>
                    </a:p>
                    <a:p>
                      <a:endParaRPr lang="uk-U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0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4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5</a:t>
            </a:fld>
            <a:endParaRPr lang="da-DK" altLang="ru-RU"/>
          </a:p>
        </p:txBody>
      </p:sp>
      <p:graphicFrame>
        <p:nvGraphicFramePr>
          <p:cNvPr id="5" name="Таблиця 7">
            <a:extLst>
              <a:ext uri="{FF2B5EF4-FFF2-40B4-BE49-F238E27FC236}">
                <a16:creationId xmlns:a16="http://schemas.microsoft.com/office/drawing/2014/main" id="{7518CBFD-2B1F-351E-4146-0254D9F04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41118"/>
              </p:ext>
            </p:extLst>
          </p:nvPr>
        </p:nvGraphicFramePr>
        <p:xfrm>
          <a:off x="660025" y="1098380"/>
          <a:ext cx="11395588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7794">
                  <a:extLst>
                    <a:ext uri="{9D8B030D-6E8A-4147-A177-3AD203B41FA5}">
                      <a16:colId xmlns:a16="http://schemas.microsoft.com/office/drawing/2014/main" val="2201050293"/>
                    </a:ext>
                  </a:extLst>
                </a:gridCol>
                <a:gridCol w="5697794">
                  <a:extLst>
                    <a:ext uri="{9D8B030D-6E8A-4147-A177-3AD203B41FA5}">
                      <a16:colId xmlns:a16="http://schemas.microsoft.com/office/drawing/2014/main" val="622777897"/>
                    </a:ext>
                  </a:extLst>
                </a:gridCol>
              </a:tblGrid>
              <a:tr h="1472053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17. Наказ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Мінагрополітики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від 17.01.2023 № 45 «Про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затвердження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форми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акта,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складеного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за результатами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проведення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планового (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позапланового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) заходу державного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нагляду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(контролю)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стосовно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додержання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операторами вимог законодавства у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сфері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органічного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виробництва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обігу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та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маркування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органічної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продукції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»</a:t>
                      </a:r>
                    </a:p>
                    <a:p>
                      <a:r>
                        <a:rPr lang="ru-RU" b="0" dirty="0">
                          <a:solidFill>
                            <a:srgbClr val="C00000"/>
                          </a:solidFill>
                          <a:hlinkClick r:id="rId2"/>
                        </a:rPr>
                        <a:t>https://zakon.rada.gov.ua/laws/show/z0365-23#Text</a:t>
                      </a:r>
                      <a:endParaRPr lang="uk-UA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18. Наказ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Мінагрополітики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від 16.02.2023 № 196 «Про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затвердження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уніфікованої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форми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акта,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складеного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за результатами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проведення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планового (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позапланового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) заходу державного контролю (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перевірки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) щодо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дотримання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органом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сертифікації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вимог законодавства у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сфері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органічного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виробництва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обігу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та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маркування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органічної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0" dirty="0" err="1">
                          <a:solidFill>
                            <a:srgbClr val="C00000"/>
                          </a:solidFill>
                        </a:rPr>
                        <a:t>продукції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» 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  <a:hlinkClick r:id="rId3"/>
                        </a:rPr>
                        <a:t>https://zakon.rada.gov.ua/laws/show/z0525-23#Text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uk-UA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0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19. Наказ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Міністерства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аграрної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політики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продовольства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України від 06.05.2022 № 273 «Про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утворення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робочої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групи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питань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розвитку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сфери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органічного </a:t>
                      </a:r>
                      <a:r>
                        <a:rPr lang="ru-R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виробництва</a:t>
                      </a:r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»</a:t>
                      </a:r>
                      <a:endParaRPr lang="uk-U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02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4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0280" y="1171845"/>
            <a:ext cx="11115297" cy="4514310"/>
          </a:xfrm>
        </p:spPr>
        <p:txBody>
          <a:bodyPr>
            <a:noAutofit/>
          </a:bodyPr>
          <a:lstStyle/>
          <a:p>
            <a:pPr algn="just"/>
            <a:r>
              <a:rPr lang="uk-UA" sz="1800" b="1" i="0" dirty="0">
                <a:effectLst/>
                <a:latin typeface="+mn-lt"/>
              </a:rPr>
              <a:t> 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Регламент Комісії (ЄС) </a:t>
            </a:r>
            <a:r>
              <a:rPr lang="ru-RU" sz="1800" b="1" i="0" dirty="0">
                <a:effectLst/>
                <a:latin typeface="+mn-lt"/>
              </a:rPr>
              <a:t>№ 834/2007 </a:t>
            </a:r>
            <a:r>
              <a:rPr lang="ru-RU" sz="1800" b="1" i="0" dirty="0" err="1">
                <a:effectLst/>
                <a:latin typeface="+mn-lt"/>
              </a:rPr>
              <a:t>від</a:t>
            </a:r>
            <a:r>
              <a:rPr lang="ru-RU" sz="1800" b="1" i="0" dirty="0">
                <a:effectLst/>
                <a:latin typeface="+mn-lt"/>
              </a:rPr>
              <a:t> 28 червня 2007 року </a:t>
            </a:r>
            <a:r>
              <a:rPr lang="ru-RU" sz="1800" b="1" i="0" dirty="0" err="1">
                <a:effectLst/>
                <a:latin typeface="+mn-lt"/>
              </a:rPr>
              <a:t>стосовно</a:t>
            </a:r>
            <a:r>
              <a:rPr lang="ru-RU" sz="1800" b="1" i="0" dirty="0">
                <a:effectLst/>
                <a:latin typeface="+mn-lt"/>
              </a:rPr>
              <a:t> органічного </a:t>
            </a:r>
            <a:r>
              <a:rPr lang="ru-RU" sz="1800" b="1" i="0" dirty="0" err="1">
                <a:effectLst/>
                <a:latin typeface="+mn-lt"/>
              </a:rPr>
              <a:t>виробництва</a:t>
            </a:r>
            <a:r>
              <a:rPr lang="ru-RU" sz="1800" b="1" i="0" dirty="0">
                <a:effectLst/>
                <a:latin typeface="+mn-lt"/>
              </a:rPr>
              <a:t> і </a:t>
            </a:r>
            <a:r>
              <a:rPr lang="ru-RU" sz="1800" b="1" i="0" dirty="0" err="1">
                <a:effectLst/>
                <a:latin typeface="+mn-lt"/>
              </a:rPr>
              <a:t>маркування</a:t>
            </a:r>
            <a:r>
              <a:rPr lang="ru-RU" sz="1800" b="1" i="0" dirty="0">
                <a:effectLst/>
                <a:latin typeface="+mn-lt"/>
              </a:rPr>
              <a:t> </a:t>
            </a:r>
            <a:r>
              <a:rPr lang="ru-RU" sz="1800" b="1" i="0" dirty="0" err="1">
                <a:effectLst/>
                <a:latin typeface="+mn-lt"/>
              </a:rPr>
              <a:t>органічних</a:t>
            </a:r>
            <a:r>
              <a:rPr lang="ru-RU" sz="1800" b="1" i="0" dirty="0">
                <a:effectLst/>
                <a:latin typeface="+mn-lt"/>
              </a:rPr>
              <a:t> </a:t>
            </a:r>
            <a:r>
              <a:rPr lang="ru-RU" sz="1800" b="1" i="0" dirty="0" err="1">
                <a:effectLst/>
                <a:latin typeface="+mn-lt"/>
              </a:rPr>
              <a:t>продуктів</a:t>
            </a:r>
            <a:r>
              <a:rPr lang="ru-RU" sz="1800" b="1" i="0" dirty="0">
                <a:effectLst/>
                <a:latin typeface="+mn-lt"/>
              </a:rPr>
              <a:t>.</a:t>
            </a:r>
            <a:endParaRPr lang="uk-UA" sz="1800" b="1" i="0" dirty="0">
              <a:effectLst/>
              <a:latin typeface="+mn-lt"/>
            </a:endParaRPr>
          </a:p>
          <a:p>
            <a:pPr algn="just"/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Регламент Комісії (ЄС) № 889/2008 від 5 вересня 2008 року, що встановлює детальні правила імплементації Регламенту Ради (ЄС) № 834/2007 щодо органічного виробництва та маркування органічних продуктів щодо органічного виробництва, маркування та контролю</a:t>
            </a:r>
            <a:r>
              <a:rPr lang="en-US" sz="1800" b="1" dirty="0">
                <a:latin typeface="+mn-lt"/>
                <a:ea typeface="Times New Roman" panose="02020603050405020304" pitchFamily="18" charset="0"/>
              </a:rPr>
              <a:t>.</a:t>
            </a:r>
            <a:endParaRPr lang="uk-UA" sz="1800" b="1" dirty="0"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Регламент Комісії (ЄС) № № 1235/2008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від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8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грудня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2008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рокувід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8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грудня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2008 року</a:t>
            </a:r>
            <a:r>
              <a:rPr lang="uk-UA" sz="1800" b="1" dirty="0">
                <a:effectLst/>
                <a:latin typeface="+mn-lt"/>
                <a:ea typeface="Times New Roman" panose="02020603050405020304" pitchFamily="18" charset="0"/>
              </a:rPr>
              <a:t>, що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встановлює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детальні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правила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імплементації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Регламенту Ради (ЄС) № 834/2007 щодо порядку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імпорту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органічної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продукції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з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третіх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+mn-lt"/>
                <a:ea typeface="Times New Roman" panose="02020603050405020304" pitchFamily="18" charset="0"/>
              </a:rPr>
              <a:t>країн</a:t>
            </a:r>
            <a:r>
              <a:rPr lang="ru-RU" sz="1800" b="1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1800" b="1" dirty="0">
              <a:latin typeface="+mn-lt"/>
              <a:ea typeface="Times New Roman" panose="02020603050405020304" pitchFamily="18" charset="0"/>
            </a:endParaRPr>
          </a:p>
          <a:p>
            <a:pPr algn="just"/>
            <a:endParaRPr lang="en-US" sz="1800" b="1" dirty="0">
              <a:effectLst/>
              <a:latin typeface="+mn-lt"/>
              <a:ea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З 1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січня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2022 року в ЄС введено в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дію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новий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Регламент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Європейського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Парламенту і Ради (ЄС) № 2018/848 про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органічне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виробництво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й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маркування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органічних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ru-RU" sz="18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продуктів</a:t>
            </a:r>
            <a:r>
              <a:rPr lang="ru-RU" sz="1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1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січня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2025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нові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вимоги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вступають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у силу для для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третіх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країн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Близько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50 статей основного Регламенту № 2018/848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містять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посилання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на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делеговані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акти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та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акти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впровадження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. </a:t>
            </a:r>
            <a:endParaRPr lang="en-US" sz="1800" b="1" dirty="0">
              <a:solidFill>
                <a:srgbClr val="000000"/>
              </a:solidFill>
              <a:highlight>
                <a:srgbClr val="FFFFFF"/>
              </a:highlight>
              <a:latin typeface="+mn-lt"/>
              <a:ea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Загалом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має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бути введено в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дію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24-25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правових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актів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близько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20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вже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набули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чинності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, а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деякі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ще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знаходяться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в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процесі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ухвалення</a:t>
            </a:r>
            <a:r>
              <a:rPr lang="ru-RU" sz="1800" b="1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  <a:ea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uk-UA" sz="1800" b="1" i="0" dirty="0">
              <a:effectLst/>
              <a:latin typeface="+mn-lt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6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9491" y="441065"/>
            <a:ext cx="11231418" cy="4989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Законодавство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гармонізоване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з регламентами ЄС:</a:t>
            </a:r>
          </a:p>
        </p:txBody>
      </p:sp>
    </p:spTree>
    <p:extLst>
      <p:ext uri="{BB962C8B-B14F-4D97-AF65-F5344CB8AC3E}">
        <p14:creationId xmlns:p14="http://schemas.microsoft.com/office/powerpoint/2010/main" val="12940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2234" y="1274999"/>
            <a:ext cx="10873509" cy="4514310"/>
          </a:xfrm>
        </p:spPr>
        <p:txBody>
          <a:bodyPr>
            <a:noAutofit/>
          </a:bodyPr>
          <a:lstStyle/>
          <a:p>
            <a:pPr algn="just"/>
            <a:r>
              <a:rPr lang="uk-UA" sz="1800" b="1" i="0" dirty="0">
                <a:effectLst/>
                <a:latin typeface="+mn-lt"/>
              </a:rPr>
              <a:t> 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https://minagro.gov.ua/napryamki/organichne-virobnictvo/zakonodavstvo-u-sferi-organichnogo-virobnictva-obigu-ta-markuvannya-organichnoyi-produkciyi</a:t>
            </a:r>
            <a:endParaRPr lang="uk-UA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effectLst/>
                <a:latin typeface="+mn-lt"/>
              </a:rPr>
              <a:t>Найактуальніші питання</a:t>
            </a:r>
          </a:p>
          <a:p>
            <a:pPr algn="just"/>
            <a:r>
              <a:rPr lang="uk-UA" sz="1800" b="1" i="0" dirty="0">
                <a:latin typeface="+mn-lt"/>
              </a:rPr>
              <a:t>Періодичне оновлення</a:t>
            </a:r>
          </a:p>
          <a:p>
            <a:pPr algn="just"/>
            <a:r>
              <a:rPr lang="uk-UA" sz="1800" b="1" i="0" dirty="0">
                <a:latin typeface="+mn-lt"/>
              </a:rPr>
              <a:t>Джерела інформації:</a:t>
            </a:r>
          </a:p>
          <a:p>
            <a:pPr marL="1581150" indent="-285750" algn="just">
              <a:buFont typeface="Wingdings" panose="05000000000000000000" pitchFamily="2" charset="2"/>
              <a:buChar char="Ø"/>
            </a:pPr>
            <a:r>
              <a:rPr lang="uk-UA" sz="1800" b="1" dirty="0">
                <a:effectLst/>
                <a:latin typeface="+mn-lt"/>
              </a:rPr>
              <a:t>Консультанти;</a:t>
            </a:r>
          </a:p>
          <a:p>
            <a:pPr marL="1581150" indent="-285750" algn="just">
              <a:buFont typeface="Wingdings" panose="05000000000000000000" pitchFamily="2" charset="2"/>
              <a:buChar char="Ø"/>
            </a:pPr>
            <a:r>
              <a:rPr lang="uk-UA" sz="1800" b="1" i="0" dirty="0">
                <a:latin typeface="+mn-lt"/>
              </a:rPr>
              <a:t>асоціації та ГО;</a:t>
            </a:r>
          </a:p>
          <a:p>
            <a:pPr marL="1581150" indent="-285750" algn="just">
              <a:buFont typeface="Wingdings" panose="05000000000000000000" pitchFamily="2" charset="2"/>
              <a:buChar char="Ø"/>
            </a:pPr>
            <a:r>
              <a:rPr lang="uk-UA" sz="1800" b="1" dirty="0">
                <a:effectLst/>
                <a:latin typeface="+mn-lt"/>
              </a:rPr>
              <a:t>органи сертифікації;</a:t>
            </a:r>
          </a:p>
          <a:p>
            <a:pPr marL="1581150" indent="-285750" algn="just">
              <a:buFont typeface="Wingdings" panose="05000000000000000000" pitchFamily="2" charset="2"/>
              <a:buChar char="Ø"/>
            </a:pPr>
            <a:r>
              <a:rPr lang="uk-UA" sz="1800" b="1" dirty="0">
                <a:latin typeface="+mn-lt"/>
              </a:rPr>
              <a:t>компетентний орган;</a:t>
            </a:r>
            <a:endParaRPr lang="uk-UA" sz="1800" b="1" dirty="0">
              <a:effectLst/>
              <a:latin typeface="+mn-lt"/>
            </a:endParaRPr>
          </a:p>
          <a:p>
            <a:pPr algn="just"/>
            <a:r>
              <a:rPr lang="uk-UA" sz="1800" b="1" dirty="0">
                <a:latin typeface="+mn-lt"/>
              </a:rPr>
              <a:t>Формування відповідей експертним середовищем.</a:t>
            </a:r>
            <a:endParaRPr lang="uk-UA" sz="1800" b="1" i="0" dirty="0">
              <a:effectLst/>
              <a:latin typeface="+mn-lt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7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4325" y="507670"/>
            <a:ext cx="11231418" cy="502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 (</a:t>
            </a:r>
            <a:r>
              <a: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FAQ)</a:t>
            </a:r>
            <a:endParaRPr lang="ru-RU" alt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50720" y="1574763"/>
            <a:ext cx="9685983" cy="45143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1. ПРЕДМЕТ, СФЕРА ДІЇ, ТЕРМІНИ ТА ВИЗНАЧЕННЯ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2. МАРКУВАННЯ І ЛОГОТИП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3. СИСТЕМА СЕРТИФІКАЦІЇ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 ПРАВИЛА ВИРОБНИЦТВА	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4.1. ЗАГАЛЬНІ ПРАВИЛА ВИРОБНИЦТВА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4.2. ПРАВИЛА РОСЛИННИЦТВА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4.2.1. НАСІННЯ І САДИВНИЙ МАТЕРІАЛ РОСЛИН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4.3 ПРАВИЛА ТВАРИННИЦТВА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4.4. ПРАВИЛА ВИРОБНИЦТВА ВОДОРОСТЕЙ І ТВАРИН АКВАКУЛЬТУРИ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4.5. ХАРЧОВІ ПРОДУКТИ РОСЛИННИЦТВА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4.6. КОРМИ</a:t>
            </a:r>
          </a:p>
          <a:p>
            <a:pPr marL="0" indent="0" algn="just">
              <a:buNone/>
            </a:pPr>
            <a:r>
              <a:rPr lang="ru-RU" sz="1800" b="1" i="0" dirty="0">
                <a:effectLst/>
                <a:latin typeface="+mn-lt"/>
              </a:rPr>
              <a:t>4.7. ВИНО</a:t>
            </a:r>
          </a:p>
          <a:p>
            <a:pPr marL="0" indent="0" algn="just">
              <a:buNone/>
            </a:pPr>
            <a:endParaRPr lang="uk-UA" sz="1800" b="1" i="0" dirty="0">
              <a:effectLst/>
              <a:latin typeface="+mn-lt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570-D846-4BDA-B624-DD1C283CD30A}" type="slidenum">
              <a:rPr lang="da-DK" altLang="ru-RU" smtClean="0"/>
              <a:pPr/>
              <a:t>8</a:t>
            </a:fld>
            <a:endParaRPr lang="da-DK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4325" y="768927"/>
            <a:ext cx="11231418" cy="528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Поширені</a:t>
            </a:r>
            <a:r>
              <a:rPr lang="ru-RU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262774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2D8CD-17D3-444F-90EF-69CB309C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F5570-D846-4BDA-B624-DD1C283CD30A}" type="slidenum">
              <a:rPr lang="da-DK" altLang="ru-RU" smtClean="0"/>
              <a:pPr>
                <a:defRPr/>
              </a:pPr>
              <a:t>9</a:t>
            </a:fld>
            <a:endParaRPr lang="da-DK" altLang="ru-RU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7B3E3E4-7115-4DFE-A4B3-0F0984CE6B1C}"/>
              </a:ext>
            </a:extLst>
          </p:cNvPr>
          <p:cNvSpPr/>
          <p:nvPr/>
        </p:nvSpPr>
        <p:spPr>
          <a:xfrm rot="19663879">
            <a:off x="7201506" y="1933824"/>
            <a:ext cx="1644809" cy="21585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46E635E-93A3-4DE5-9FBA-F4122198C367}"/>
              </a:ext>
            </a:extLst>
          </p:cNvPr>
          <p:cNvSpPr/>
          <p:nvPr/>
        </p:nvSpPr>
        <p:spPr>
          <a:xfrm rot="16200000">
            <a:off x="5384924" y="1961042"/>
            <a:ext cx="845182" cy="17899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5E7EC-CA5A-4A11-BBF1-7458155BBB74}"/>
              </a:ext>
            </a:extLst>
          </p:cNvPr>
          <p:cNvSpPr txBox="1"/>
          <p:nvPr/>
        </p:nvSpPr>
        <p:spPr>
          <a:xfrm>
            <a:off x="4589451" y="981618"/>
            <a:ext cx="261511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інформацію для споживачів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95E7EC-CA5A-4A11-BBF1-7458155BBB74}"/>
              </a:ext>
            </a:extLst>
          </p:cNvPr>
          <p:cNvSpPr txBox="1"/>
          <p:nvPr/>
        </p:nvSpPr>
        <p:spPr>
          <a:xfrm>
            <a:off x="4237196" y="2473131"/>
            <a:ext cx="3095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Органічне законодавство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396" y="320600"/>
            <a:ext cx="11807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Arial Black" pitchFamily="34" charset="0"/>
              </a:rPr>
              <a:t>ХАРЧОВЕ ЗАКОНОДАВСТВО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B07988-E5E0-8816-8182-CB5008F36EE7}"/>
              </a:ext>
            </a:extLst>
          </p:cNvPr>
          <p:cNvSpPr txBox="1"/>
          <p:nvPr/>
        </p:nvSpPr>
        <p:spPr>
          <a:xfrm>
            <a:off x="8340930" y="4717187"/>
            <a:ext cx="261511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 та благополуччя тварин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05756-A3D8-E6DF-F905-83A7C3B3A31E}"/>
              </a:ext>
            </a:extLst>
          </p:cNvPr>
          <p:cNvSpPr txBox="1"/>
          <p:nvPr/>
        </p:nvSpPr>
        <p:spPr>
          <a:xfrm>
            <a:off x="3240359" y="4733383"/>
            <a:ext cx="261511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насіння та садивний матеріал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856D70-3CD8-EA51-119C-7EB88C1E2018}"/>
              </a:ext>
            </a:extLst>
          </p:cNvPr>
          <p:cNvSpPr txBox="1"/>
          <p:nvPr/>
        </p:nvSpPr>
        <p:spPr>
          <a:xfrm>
            <a:off x="684861" y="875919"/>
            <a:ext cx="28974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безпечність та якість харчових продуктів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D7A49-B4DA-AA8F-45D5-B90C9CD52FFF}"/>
              </a:ext>
            </a:extLst>
          </p:cNvPr>
          <p:cNvSpPr txBox="1"/>
          <p:nvPr/>
        </p:nvSpPr>
        <p:spPr>
          <a:xfrm>
            <a:off x="8738679" y="1238448"/>
            <a:ext cx="261511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рекламу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84C90-47AC-8E4E-70CD-AB34D30BEC5E}"/>
              </a:ext>
            </a:extLst>
          </p:cNvPr>
          <p:cNvSpPr txBox="1"/>
          <p:nvPr/>
        </p:nvSpPr>
        <p:spPr>
          <a:xfrm>
            <a:off x="8738680" y="2838424"/>
            <a:ext cx="261511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ГМО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0A072-4B4E-9A7A-E08F-7A0DAAE8C5F3}"/>
              </a:ext>
            </a:extLst>
          </p:cNvPr>
          <p:cNvSpPr txBox="1"/>
          <p:nvPr/>
        </p:nvSpPr>
        <p:spPr>
          <a:xfrm>
            <a:off x="6123561" y="4733382"/>
            <a:ext cx="194928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пестициди та агрохімікати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A31B9C-FABD-D062-FEFB-B411CAE6E776}"/>
              </a:ext>
            </a:extLst>
          </p:cNvPr>
          <p:cNvSpPr txBox="1"/>
          <p:nvPr/>
        </p:nvSpPr>
        <p:spPr>
          <a:xfrm>
            <a:off x="154517" y="1633231"/>
            <a:ext cx="309542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державний</a:t>
            </a:r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контроль за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дотриманням</a:t>
            </a:r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законодавства про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харчові</a:t>
            </a:r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03FB9-032A-0CBA-6322-E232D501A9E2}"/>
              </a:ext>
            </a:extLst>
          </p:cNvPr>
          <p:cNvSpPr txBox="1"/>
          <p:nvPr/>
        </p:nvSpPr>
        <p:spPr>
          <a:xfrm>
            <a:off x="407364" y="3374005"/>
            <a:ext cx="261511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основні засади державного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нагляду</a:t>
            </a:r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(контролю) у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господарської</a:t>
            </a:r>
            <a:r>
              <a:rPr lang="ru-RU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endParaRPr lang="ru-RU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4">
            <a:extLst>
              <a:ext uri="{FF2B5EF4-FFF2-40B4-BE49-F238E27FC236}">
                <a16:creationId xmlns:a16="http://schemas.microsoft.com/office/drawing/2014/main" id="{94276C92-75C1-C20B-34EF-ED8874646C55}"/>
              </a:ext>
            </a:extLst>
          </p:cNvPr>
          <p:cNvSpPr/>
          <p:nvPr/>
        </p:nvSpPr>
        <p:spPr>
          <a:xfrm rot="14023406">
            <a:off x="3288808" y="1905594"/>
            <a:ext cx="1247800" cy="20546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Arrow: Right 14">
            <a:extLst>
              <a:ext uri="{FF2B5EF4-FFF2-40B4-BE49-F238E27FC236}">
                <a16:creationId xmlns:a16="http://schemas.microsoft.com/office/drawing/2014/main" id="{F802614D-F9BA-73C0-6C4C-020F46632910}"/>
              </a:ext>
            </a:extLst>
          </p:cNvPr>
          <p:cNvSpPr/>
          <p:nvPr/>
        </p:nvSpPr>
        <p:spPr>
          <a:xfrm>
            <a:off x="7332617" y="2950184"/>
            <a:ext cx="1406062" cy="18490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Arrow: Right 14">
            <a:extLst>
              <a:ext uri="{FF2B5EF4-FFF2-40B4-BE49-F238E27FC236}">
                <a16:creationId xmlns:a16="http://schemas.microsoft.com/office/drawing/2014/main" id="{C473E5B0-B23D-E955-FECB-F96D698DF4ED}"/>
              </a:ext>
            </a:extLst>
          </p:cNvPr>
          <p:cNvSpPr/>
          <p:nvPr/>
        </p:nvSpPr>
        <p:spPr>
          <a:xfrm rot="5400000">
            <a:off x="4097874" y="3989291"/>
            <a:ext cx="1306144" cy="18203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rrow: Right 14">
            <a:extLst>
              <a:ext uri="{FF2B5EF4-FFF2-40B4-BE49-F238E27FC236}">
                <a16:creationId xmlns:a16="http://schemas.microsoft.com/office/drawing/2014/main" id="{09DF035B-F771-7FD2-E6AA-8B4851B460E6}"/>
              </a:ext>
            </a:extLst>
          </p:cNvPr>
          <p:cNvSpPr/>
          <p:nvPr/>
        </p:nvSpPr>
        <p:spPr>
          <a:xfrm rot="5400000">
            <a:off x="6265692" y="3989291"/>
            <a:ext cx="1306144" cy="18203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Arrow: Right 14">
            <a:extLst>
              <a:ext uri="{FF2B5EF4-FFF2-40B4-BE49-F238E27FC236}">
                <a16:creationId xmlns:a16="http://schemas.microsoft.com/office/drawing/2014/main" id="{886FDC1D-9FC3-9408-C9BC-8CBBE8834751}"/>
              </a:ext>
            </a:extLst>
          </p:cNvPr>
          <p:cNvSpPr/>
          <p:nvPr/>
        </p:nvSpPr>
        <p:spPr>
          <a:xfrm rot="9061241">
            <a:off x="2895686" y="3649053"/>
            <a:ext cx="1450747" cy="14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EDCC159C-9BD5-CDB1-B24E-1AEB92D69F33}"/>
              </a:ext>
            </a:extLst>
          </p:cNvPr>
          <p:cNvSpPr/>
          <p:nvPr/>
        </p:nvSpPr>
        <p:spPr>
          <a:xfrm rot="2653700">
            <a:off x="7066869" y="3975996"/>
            <a:ext cx="1814127" cy="1521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7" id="{1D22DED7-3DFD-4B8B-86D5-D010C9B35FBB}" vid="{3D2823A2-5D00-4296-9201-39AFA7CC0D5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d1f752-5ad8-4e40-81d3-93c15d0ad412" xsi:nil="true"/>
    <lcf76f155ced4ddcb4097134ff3c332f xmlns="22d188be-2e03-45ca-8c40-fe9ace81ea94">
      <Terms xmlns="http://schemas.microsoft.com/office/infopath/2007/PartnerControls"/>
    </lcf76f155ced4ddcb4097134ff3c332f>
    <SharedWithUsers xmlns="afd1f752-5ad8-4e40-81d3-93c15d0ad412">
      <UserInfo>
        <DisplayName>Yuriy Ohlashennyy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14E4D709AD6439B84AD53394216E6" ma:contentTypeVersion="14" ma:contentTypeDescription="Create a new document." ma:contentTypeScope="" ma:versionID="3cd17d10dbcb3ec320eb5250240e90f4">
  <xsd:schema xmlns:xsd="http://www.w3.org/2001/XMLSchema" xmlns:xs="http://www.w3.org/2001/XMLSchema" xmlns:p="http://schemas.microsoft.com/office/2006/metadata/properties" xmlns:ns2="22d188be-2e03-45ca-8c40-fe9ace81ea94" xmlns:ns3="afd1f752-5ad8-4e40-81d3-93c15d0ad412" targetNamespace="http://schemas.microsoft.com/office/2006/metadata/properties" ma:root="true" ma:fieldsID="7771f73df94068ca3b74ab5bd5f46bae" ns2:_="" ns3:_="">
    <xsd:import namespace="22d188be-2e03-45ca-8c40-fe9ace81ea94"/>
    <xsd:import namespace="afd1f752-5ad8-4e40-81d3-93c15d0ad4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188be-2e03-45ca-8c40-fe9ace81e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e352b09-e46b-4386-94ca-80be6ddc5b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1f752-5ad8-4e40-81d3-93c15d0ad41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52f2aa6-7e2a-4536-b99d-10d0656dc6a8}" ma:internalName="TaxCatchAll" ma:showField="CatchAllData" ma:web="afd1f752-5ad8-4e40-81d3-93c15d0ad4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F867D-049F-4E32-A860-3959F579E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1EB068-805C-40F7-8881-7C49BBA48DF4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22d188be-2e03-45ca-8c40-fe9ace81ea94"/>
    <ds:schemaRef ds:uri="http://schemas.microsoft.com/office/2006/documentManagement/types"/>
    <ds:schemaRef ds:uri="http://schemas.microsoft.com/office/infopath/2007/PartnerControls"/>
    <ds:schemaRef ds:uri="afd1f752-5ad8-4e40-81d3-93c15d0ad412"/>
  </ds:schemaRefs>
</ds:datastoreItem>
</file>

<file path=customXml/itemProps3.xml><?xml version="1.0" encoding="utf-8"?>
<ds:datastoreItem xmlns:ds="http://schemas.openxmlformats.org/officeDocument/2006/customXml" ds:itemID="{97780C4E-17DE-41B1-9874-F85A7A743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d188be-2e03-45ca-8c40-fe9ace81ea94"/>
    <ds:schemaRef ds:uri="afd1f752-5ad8-4e40-81d3-93c15d0ad4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template_ua</Template>
  <TotalTime>6847</TotalTime>
  <Words>3561</Words>
  <Application>Microsoft Office PowerPoint</Application>
  <PresentationFormat>Широкий екран</PresentationFormat>
  <Paragraphs>265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27</vt:i4>
      </vt:variant>
    </vt:vector>
  </HeadingPairs>
  <TitlesOfParts>
    <vt:vector size="36" baseType="lpstr">
      <vt:lpstr>Aptos</vt:lpstr>
      <vt:lpstr>Arial</vt:lpstr>
      <vt:lpstr>Arial Black</vt:lpstr>
      <vt:lpstr>Calibri</vt:lpstr>
      <vt:lpstr>Calibri Light</vt:lpstr>
      <vt:lpstr>Palatino Linotype</vt:lpstr>
      <vt:lpstr>Wingdings</vt:lpstr>
      <vt:lpstr>Тема Office</vt:lpstr>
      <vt:lpstr>Custom Design</vt:lpstr>
      <vt:lpstr>Актуальні питання та відповіді щодо вимог органічного законодавства України (Закон України «Про основні принципи та вимоги до органічного виробництва, обігу та маркування органічної продукції» та відповідні підзаконні акти)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вимог харчового законодавства в молочному секторі.</dc:title>
  <dc:creator>Yuriy Ohlashennyy</dc:creator>
  <cp:lastModifiedBy>Yuriy Ohlashennyy</cp:lastModifiedBy>
  <cp:revision>52</cp:revision>
  <dcterms:created xsi:type="dcterms:W3CDTF">2023-06-06T02:29:32Z</dcterms:created>
  <dcterms:modified xsi:type="dcterms:W3CDTF">2024-05-23T01:53:17Z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0x0101005CD14E4D709AD6439B84AD53394216E6</vt:lpwstr>
  </property>
  <property fmtid="{D5CDD505-2E9C-101B-9397-08002B2CF9AE}" pid="3" name="MediaServiceImageTags">
    <vt:lpwstr/>
  </property>
</Properties>
</file>